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35" r:id="rId3"/>
    <p:sldId id="300" r:id="rId4"/>
    <p:sldId id="304" r:id="rId5"/>
    <p:sldId id="303" r:id="rId6"/>
    <p:sldId id="279" r:id="rId7"/>
    <p:sldId id="310" r:id="rId8"/>
    <p:sldId id="280" r:id="rId9"/>
    <p:sldId id="313" r:id="rId10"/>
    <p:sldId id="299" r:id="rId11"/>
    <p:sldId id="334" r:id="rId12"/>
    <p:sldId id="301" r:id="rId13"/>
    <p:sldId id="296" r:id="rId14"/>
    <p:sldId id="290" r:id="rId15"/>
    <p:sldId id="333" r:id="rId16"/>
    <p:sldId id="302" r:id="rId17"/>
    <p:sldId id="289"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0954EB8-8D59-4E76-8D8F-275D40EC8318}">
          <p14:sldIdLst>
            <p14:sldId id="256"/>
            <p14:sldId id="335"/>
            <p14:sldId id="300"/>
            <p14:sldId id="304"/>
            <p14:sldId id="303"/>
            <p14:sldId id="279"/>
            <p14:sldId id="310"/>
            <p14:sldId id="280"/>
            <p14:sldId id="313"/>
            <p14:sldId id="299"/>
            <p14:sldId id="334"/>
            <p14:sldId id="301"/>
            <p14:sldId id="296"/>
          </p14:sldIdLst>
        </p14:section>
        <p14:section name="Untitled Section" id="{DE4D30BD-D551-421D-AC6A-49C6F8990C9E}">
          <p14:sldIdLst>
            <p14:sldId id="290"/>
            <p14:sldId id="333"/>
            <p14:sldId id="302"/>
            <p14:sldId id="289"/>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CBCB"/>
    <a:srgbClr val="E4E4E4"/>
    <a:srgbClr val="F3F3F3"/>
    <a:srgbClr val="C9C9C9"/>
    <a:srgbClr val="BEBEBE"/>
    <a:srgbClr val="A6A6A6"/>
    <a:srgbClr val="B2B2B2"/>
    <a:srgbClr val="D1D1D1"/>
    <a:srgbClr val="777777"/>
    <a:srgbClr val="8A8A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32" autoAdjust="0"/>
    <p:restoredTop sz="94639" autoAdjust="0"/>
  </p:normalViewPr>
  <p:slideViewPr>
    <p:cSldViewPr snapToGrid="0">
      <p:cViewPr varScale="1">
        <p:scale>
          <a:sx n="107" d="100"/>
          <a:sy n="107" d="100"/>
        </p:scale>
        <p:origin x="-9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40" tIns="45720" rIns="91440" bIns="45720" rtlCol="0"/>
          <a:lstStyle>
            <a:lvl1pPr algn="r">
              <a:defRPr sz="1200"/>
            </a:lvl1pPr>
          </a:lstStyle>
          <a:p>
            <a:fld id="{E5FA1277-24D2-4E25-AC83-39249BCDE4F6}" type="datetimeFigureOut">
              <a:rPr lang="en-GB" smtClean="0"/>
              <a:t>06/07/2018</a:t>
            </a:fld>
            <a:endParaRPr lang="en-GB"/>
          </a:p>
        </p:txBody>
      </p:sp>
      <p:sp>
        <p:nvSpPr>
          <p:cNvPr id="4" name="Slide Image Placeholder 3"/>
          <p:cNvSpPr>
            <a:spLocks noGrp="1" noRot="1" noChangeAspect="1"/>
          </p:cNvSpPr>
          <p:nvPr>
            <p:ph type="sldImg" idx="2"/>
          </p:nvPr>
        </p:nvSpPr>
        <p:spPr>
          <a:xfrm>
            <a:off x="420688" y="1241425"/>
            <a:ext cx="59563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F3C94C11-6FE1-4ACF-86E0-73C8C0D89B1D}" type="slidenum">
              <a:rPr lang="en-GB" smtClean="0"/>
              <a:t>‹#›</a:t>
            </a:fld>
            <a:endParaRPr lang="en-GB"/>
          </a:p>
        </p:txBody>
      </p:sp>
    </p:spTree>
    <p:extLst>
      <p:ext uri="{BB962C8B-B14F-4D97-AF65-F5344CB8AC3E}">
        <p14:creationId xmlns:p14="http://schemas.microsoft.com/office/powerpoint/2010/main" val="19681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3C94C11-6FE1-4ACF-86E0-73C8C0D89B1D}" type="slidenum">
              <a:rPr lang="en-GB" smtClean="0"/>
              <a:t>9</a:t>
            </a:fld>
            <a:endParaRPr lang="en-GB"/>
          </a:p>
        </p:txBody>
      </p:sp>
    </p:spTree>
    <p:extLst>
      <p:ext uri="{BB962C8B-B14F-4D97-AF65-F5344CB8AC3E}">
        <p14:creationId xmlns:p14="http://schemas.microsoft.com/office/powerpoint/2010/main" val="2244902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5C701E2-DF81-4A85-9B94-771BA44F6178}" type="datetimeFigureOut">
              <a:rPr lang="en-GB" smtClean="0"/>
              <a:t>06/07/2018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163789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C701E2-DF81-4A85-9B94-771BA44F6178}" type="datetimeFigureOut">
              <a:rPr lang="en-GB" smtClean="0"/>
              <a:t>06/07/2018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054649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C701E2-DF81-4A85-9B94-771BA44F6178}" type="datetimeFigureOut">
              <a:rPr lang="en-GB" smtClean="0"/>
              <a:t>06/07/2018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337753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5C701E2-DF81-4A85-9B94-771BA44F6178}" type="datetimeFigureOut">
              <a:rPr lang="en-GB" smtClean="0"/>
              <a:t>06/07/2018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769277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5C701E2-DF81-4A85-9B94-771BA44F6178}" type="datetimeFigureOut">
              <a:rPr lang="en-GB" smtClean="0"/>
              <a:t>06/07/2018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558845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5C701E2-DF81-4A85-9B94-771BA44F6178}" type="datetimeFigureOut">
              <a:rPr lang="en-GB" smtClean="0"/>
              <a:t>06/07/2018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156899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C701E2-DF81-4A85-9B94-771BA44F6178}" type="datetimeFigureOut">
              <a:rPr lang="en-GB" smtClean="0"/>
              <a:t>06/07/2018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511992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C701E2-DF81-4A85-9B94-771BA44F6178}" type="datetimeFigureOut">
              <a:rPr lang="en-GB" smtClean="0"/>
              <a:t>06/07/2018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478690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5C701E2-DF81-4A85-9B94-771BA44F6178}" type="datetimeFigureOut">
              <a:rPr lang="en-GB" smtClean="0"/>
              <a:t>06/07/2018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1480754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C701E2-DF81-4A85-9B94-771BA44F6178}" type="datetimeFigureOut">
              <a:rPr lang="en-GB" smtClean="0"/>
              <a:t>06/07/2018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264523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5C701E2-DF81-4A85-9B94-771BA44F6178}" type="datetimeFigureOut">
              <a:rPr lang="en-GB" smtClean="0"/>
              <a:t>06/07/2018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6E5B07-A892-469C-90E2-D455F7932F4C}" type="slidenum">
              <a:rPr lang="en-GB" smtClean="0"/>
              <a:t>‹#›</a:t>
            </a:fld>
            <a:endParaRPr lang="en-GB"/>
          </a:p>
        </p:txBody>
      </p:sp>
    </p:spTree>
    <p:extLst>
      <p:ext uri="{BB962C8B-B14F-4D97-AF65-F5344CB8AC3E}">
        <p14:creationId xmlns:p14="http://schemas.microsoft.com/office/powerpoint/2010/main" val="3296232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C701E2-DF81-4A85-9B94-771BA44F6178}" type="datetimeFigureOut">
              <a:rPr lang="en-GB" smtClean="0"/>
              <a:t>06/07/2018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E5B07-A892-469C-90E2-D455F7932F4C}" type="slidenum">
              <a:rPr lang="en-GB" smtClean="0"/>
              <a:t>‹#›</a:t>
            </a:fld>
            <a:endParaRPr lang="en-GB"/>
          </a:p>
        </p:txBody>
      </p:sp>
    </p:spTree>
    <p:extLst>
      <p:ext uri="{BB962C8B-B14F-4D97-AF65-F5344CB8AC3E}">
        <p14:creationId xmlns:p14="http://schemas.microsoft.com/office/powerpoint/2010/main" val="2052468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52938" y="2599678"/>
            <a:ext cx="9756251" cy="3347499"/>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200644" y="2635581"/>
            <a:ext cx="1486897" cy="3275692"/>
          </a:xfrm>
          <a:prstGeom prst="rect">
            <a:avLst/>
          </a:prstGeom>
          <a:noFill/>
          <a:ln>
            <a:noFill/>
          </a:ln>
        </p:spPr>
      </p:pic>
      <p:grpSp>
        <p:nvGrpSpPr>
          <p:cNvPr id="9" name="Group 2"/>
          <p:cNvGrpSpPr>
            <a:grpSpLocks/>
          </p:cNvGrpSpPr>
          <p:nvPr/>
        </p:nvGrpSpPr>
        <p:grpSpPr bwMode="auto">
          <a:xfrm>
            <a:off x="8947841" y="2635581"/>
            <a:ext cx="1921437" cy="3275679"/>
            <a:chOff x="0" y="0"/>
            <a:chExt cx="12473" cy="15222"/>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473" cy="15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7"/>
            <p:cNvSpPr>
              <a:spLocks noChangeArrowheads="1"/>
            </p:cNvSpPr>
            <p:nvPr/>
          </p:nvSpPr>
          <p:spPr bwMode="auto">
            <a:xfrm>
              <a:off x="283" y="15062"/>
              <a:ext cx="12189" cy="160"/>
            </a:xfrm>
            <a:prstGeom prst="rect">
              <a:avLst/>
            </a:prstGeom>
            <a:solidFill>
              <a:srgbClr val="231F2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10" name="Picture 9" descr="INCIC"/>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0953" y="3660223"/>
            <a:ext cx="4373631" cy="1209394"/>
          </a:xfrm>
          <a:prstGeom prst="rect">
            <a:avLst/>
          </a:prstGeom>
          <a:noFill/>
          <a:ln>
            <a:noFill/>
          </a:ln>
        </p:spPr>
      </p:pic>
      <p:pic>
        <p:nvPicPr>
          <p:cNvPr id="13" name="Picture 12" descr="INCIC"/>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17567" y="189050"/>
            <a:ext cx="2700865" cy="675524"/>
          </a:xfrm>
          <a:prstGeom prst="rect">
            <a:avLst/>
          </a:prstGeom>
          <a:noFill/>
          <a:ln>
            <a:noFill/>
          </a:ln>
        </p:spPr>
      </p:pic>
      <p:sp>
        <p:nvSpPr>
          <p:cNvPr id="11" name="TextBox 10"/>
          <p:cNvSpPr txBox="1"/>
          <p:nvPr/>
        </p:nvSpPr>
        <p:spPr>
          <a:xfrm>
            <a:off x="1147677" y="1287017"/>
            <a:ext cx="9756252" cy="892552"/>
          </a:xfrm>
          <a:prstGeom prst="rect">
            <a:avLst/>
          </a:prstGeom>
          <a:noFill/>
        </p:spPr>
        <p:txBody>
          <a:bodyPr wrap="square" rtlCol="0">
            <a:spAutoFit/>
          </a:bodyPr>
          <a:lstStyle/>
          <a:p>
            <a:pPr algn="ctr"/>
            <a:r>
              <a:rPr lang="en-GB" sz="5200" b="1" dirty="0">
                <a:solidFill>
                  <a:srgbClr val="009A46"/>
                </a:solidFill>
              </a:rPr>
              <a:t>Dynamic Purchasing System (DPS)</a:t>
            </a:r>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Tree>
    <p:extLst>
      <p:ext uri="{BB962C8B-B14F-4D97-AF65-F5344CB8AC3E}">
        <p14:creationId xmlns:p14="http://schemas.microsoft.com/office/powerpoint/2010/main" val="25318328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09624" y="1489790"/>
            <a:ext cx="10848975" cy="4396660"/>
          </a:xfrm>
        </p:spPr>
        <p:txBody>
          <a:bodyPr>
            <a:normAutofit fontScale="77500" lnSpcReduction="20000"/>
          </a:bodyPr>
          <a:lstStyle/>
          <a:p>
            <a:pPr lvl="0" algn="l">
              <a:lnSpc>
                <a:spcPct val="100000"/>
              </a:lnSpc>
              <a:spcBef>
                <a:spcPts val="0"/>
              </a:spcBef>
            </a:pPr>
            <a:endParaRPr lang="en-US" sz="3100" b="1" dirty="0">
              <a:solidFill>
                <a:prstClr val="black"/>
              </a:solidFill>
            </a:endParaRPr>
          </a:p>
          <a:p>
            <a:pPr lvl="0">
              <a:lnSpc>
                <a:spcPct val="100000"/>
              </a:lnSpc>
              <a:spcBef>
                <a:spcPts val="0"/>
              </a:spcBef>
            </a:pPr>
            <a:endParaRPr lang="en-US" sz="1000" b="1" dirty="0">
              <a:solidFill>
                <a:prstClr val="black"/>
              </a:solidFill>
            </a:endParaRPr>
          </a:p>
          <a:p>
            <a:pPr lvl="0">
              <a:lnSpc>
                <a:spcPct val="100000"/>
              </a:lnSpc>
              <a:spcBef>
                <a:spcPts val="0"/>
              </a:spcBef>
            </a:pPr>
            <a:r>
              <a:rPr lang="en-GB" sz="5700" b="1" spc="300" dirty="0">
                <a:solidFill>
                  <a:srgbClr val="009A46"/>
                </a:solidFill>
              </a:rPr>
              <a:t>DYNAMIC  PURCHASING  SYSTEM </a:t>
            </a:r>
            <a:r>
              <a:rPr lang="en-GB" sz="5700" b="1" dirty="0">
                <a:solidFill>
                  <a:srgbClr val="009A46"/>
                </a:solidFill>
              </a:rPr>
              <a:t>(DPS)</a:t>
            </a:r>
            <a:endParaRPr lang="en-US" sz="5700" b="1" dirty="0">
              <a:solidFill>
                <a:srgbClr val="009A46"/>
              </a:solidFill>
            </a:endParaRPr>
          </a:p>
          <a:p>
            <a:pPr lvl="0">
              <a:lnSpc>
                <a:spcPct val="100000"/>
              </a:lnSpc>
              <a:spcBef>
                <a:spcPts val="0"/>
              </a:spcBef>
            </a:pPr>
            <a:endParaRPr lang="en-US" sz="2900" b="1" dirty="0">
              <a:solidFill>
                <a:srgbClr val="009A46"/>
              </a:solidFill>
            </a:endParaRPr>
          </a:p>
          <a:p>
            <a:pPr lvl="0">
              <a:lnSpc>
                <a:spcPct val="100000"/>
              </a:lnSpc>
              <a:spcBef>
                <a:spcPts val="0"/>
              </a:spcBef>
            </a:pPr>
            <a:r>
              <a:rPr lang="en-US" sz="7000" b="1" dirty="0">
                <a:solidFill>
                  <a:srgbClr val="009A46"/>
                </a:solidFill>
              </a:rPr>
              <a:t>Contractor Engagement Presentation</a:t>
            </a:r>
          </a:p>
          <a:p>
            <a:pPr lvl="0" algn="l">
              <a:lnSpc>
                <a:spcPct val="100000"/>
              </a:lnSpc>
              <a:spcBef>
                <a:spcPts val="0"/>
              </a:spcBef>
            </a:pPr>
            <a:endParaRPr lang="en-US" sz="2600" b="1" dirty="0">
              <a:solidFill>
                <a:prstClr val="black"/>
              </a:solidFill>
            </a:endParaRPr>
          </a:p>
          <a:p>
            <a:pPr lvl="0" algn="l">
              <a:lnSpc>
                <a:spcPct val="100000"/>
              </a:lnSpc>
              <a:spcBef>
                <a:spcPts val="0"/>
              </a:spcBef>
            </a:pPr>
            <a:endParaRPr lang="en-US" sz="1800" b="1" dirty="0">
              <a:solidFill>
                <a:prstClr val="black"/>
              </a:solidFill>
            </a:endParaRPr>
          </a:p>
          <a:p>
            <a:pPr lvl="0">
              <a:lnSpc>
                <a:spcPct val="100000"/>
              </a:lnSpc>
              <a:spcBef>
                <a:spcPts val="0"/>
              </a:spcBef>
            </a:pPr>
            <a:r>
              <a:rPr lang="en-US" sz="4100" b="1" dirty="0">
                <a:solidFill>
                  <a:prstClr val="black"/>
                </a:solidFill>
              </a:rPr>
              <a:t>Adaptations, Repair, Maintenance </a:t>
            </a:r>
            <a:r>
              <a:rPr lang="en-US" sz="3200" b="1" dirty="0">
                <a:solidFill>
                  <a:prstClr val="black"/>
                </a:solidFill>
              </a:rPr>
              <a:t>&amp;</a:t>
            </a:r>
            <a:r>
              <a:rPr lang="en-US" sz="4100" b="1" dirty="0">
                <a:solidFill>
                  <a:prstClr val="black"/>
                </a:solidFill>
              </a:rPr>
              <a:t> Improvement (ARMI)</a:t>
            </a:r>
          </a:p>
          <a:p>
            <a:pPr lvl="0">
              <a:lnSpc>
                <a:spcPct val="100000"/>
              </a:lnSpc>
              <a:spcBef>
                <a:spcPts val="0"/>
              </a:spcBef>
            </a:pPr>
            <a:endParaRPr lang="en-US" sz="1300" dirty="0">
              <a:solidFill>
                <a:prstClr val="black"/>
              </a:solidFill>
            </a:endParaRPr>
          </a:p>
          <a:p>
            <a:pPr lvl="0" algn="l">
              <a:lnSpc>
                <a:spcPct val="100000"/>
              </a:lnSpc>
              <a:spcBef>
                <a:spcPts val="0"/>
              </a:spcBef>
            </a:pPr>
            <a:endParaRPr lang="en-US" sz="2800" b="1" dirty="0">
              <a:solidFill>
                <a:prstClr val="black"/>
              </a:solidFill>
            </a:endParaRPr>
          </a:p>
          <a:p>
            <a:pPr lvl="0">
              <a:lnSpc>
                <a:spcPct val="100000"/>
              </a:lnSpc>
              <a:spcBef>
                <a:spcPts val="0"/>
              </a:spcBef>
            </a:pPr>
            <a:r>
              <a:rPr lang="en-US" sz="9600" b="1" dirty="0">
                <a:solidFill>
                  <a:srgbClr val="009A46"/>
                </a:solidFill>
              </a:rPr>
              <a:t>Welcome</a:t>
            </a:r>
          </a:p>
          <a:p>
            <a:pPr lvl="0" algn="l">
              <a:lnSpc>
                <a:spcPct val="100000"/>
              </a:lnSpc>
              <a:spcBef>
                <a:spcPts val="0"/>
              </a:spcBef>
            </a:pPr>
            <a:endParaRPr lang="en-GB" sz="2800" dirty="0">
              <a:solidFill>
                <a:prstClr val="black"/>
              </a:solidFill>
            </a:endParaRPr>
          </a:p>
          <a:p>
            <a:endParaRPr lang="en-GB" dirty="0"/>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54610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654051" y="5328765"/>
            <a:ext cx="11659128" cy="4488453"/>
          </a:xfrm>
        </p:spPr>
        <p:txBody>
          <a:bodyPr>
            <a:normAutofit/>
          </a:bodyPr>
          <a:lstStyle/>
          <a:p>
            <a:endParaRPr lang="en-GB" sz="400" dirty="0"/>
          </a:p>
          <a:p>
            <a:pPr marL="0" indent="0">
              <a:buNone/>
            </a:pPr>
            <a:endParaRPr lang="en-GB" sz="1800" dirty="0"/>
          </a:p>
          <a:p>
            <a:pPr marL="0" indent="0">
              <a:buNone/>
            </a:pPr>
            <a:endParaRPr lang="en-GB" sz="1800" dirty="0"/>
          </a:p>
          <a:p>
            <a:pPr marL="0" indent="0">
              <a:buNone/>
            </a:pPr>
            <a:endParaRPr lang="en-GB" dirty="0"/>
          </a:p>
          <a:p>
            <a:pPr marL="0" indent="0">
              <a:buNone/>
            </a:pPr>
            <a:endParaRPr lang="en-GB" dirty="0"/>
          </a:p>
        </p:txBody>
      </p:sp>
      <p:cxnSp>
        <p:nvCxnSpPr>
          <p:cNvPr id="8" name="Straight Connector 7"/>
          <p:cNvCxnSpPr/>
          <p:nvPr/>
        </p:nvCxnSpPr>
        <p:spPr>
          <a:xfrm flipV="1">
            <a:off x="304801" y="1167058"/>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04801" y="601196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11" name="TextBox 10"/>
          <p:cNvSpPr txBox="1"/>
          <p:nvPr/>
        </p:nvSpPr>
        <p:spPr>
          <a:xfrm>
            <a:off x="10006073" y="6153270"/>
            <a:ext cx="1844800" cy="369332"/>
          </a:xfrm>
          <a:prstGeom prst="rect">
            <a:avLst/>
          </a:prstGeom>
          <a:noFill/>
        </p:spPr>
        <p:txBody>
          <a:bodyPr wrap="none" rtlCol="0">
            <a:spAutoFit/>
          </a:bodyPr>
          <a:lstStyle/>
          <a:p>
            <a:r>
              <a:rPr lang="en-GB" dirty="0"/>
              <a:t>www.incic.org.uk</a:t>
            </a:r>
          </a:p>
        </p:txBody>
      </p:sp>
      <p:pic>
        <p:nvPicPr>
          <p:cNvPr id="12"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000" y="1539981"/>
            <a:ext cx="5070683" cy="892552"/>
          </a:xfrm>
          <a:prstGeom prst="rect">
            <a:avLst/>
          </a:prstGeom>
        </p:spPr>
        <p:txBody>
          <a:bodyPr wrap="none">
            <a:spAutoFit/>
          </a:bodyPr>
          <a:lstStyle/>
          <a:p>
            <a:pPr lvl="0">
              <a:lnSpc>
                <a:spcPct val="100000"/>
              </a:lnSpc>
              <a:spcBef>
                <a:spcPts val="0"/>
              </a:spcBef>
            </a:pPr>
            <a:r>
              <a:rPr lang="en-US" sz="2400" b="1" dirty="0">
                <a:solidFill>
                  <a:prstClr val="black"/>
                </a:solidFill>
              </a:rPr>
              <a:t>Thank you for attending </a:t>
            </a:r>
          </a:p>
          <a:p>
            <a:pPr lvl="0">
              <a:lnSpc>
                <a:spcPct val="100000"/>
              </a:lnSpc>
              <a:spcBef>
                <a:spcPts val="0"/>
              </a:spcBef>
            </a:pPr>
            <a:endParaRPr lang="en-US" sz="1000" b="1" dirty="0">
              <a:solidFill>
                <a:prstClr val="black"/>
              </a:solidFill>
            </a:endParaRPr>
          </a:p>
          <a:p>
            <a:pPr lvl="0">
              <a:lnSpc>
                <a:spcPct val="100000"/>
              </a:lnSpc>
              <a:spcBef>
                <a:spcPts val="0"/>
              </a:spcBef>
            </a:pPr>
            <a:r>
              <a:rPr lang="en-US" b="1" dirty="0">
                <a:solidFill>
                  <a:prstClr val="black"/>
                </a:solidFill>
              </a:rPr>
              <a:t>we are pleased to host this Contractor event today</a:t>
            </a:r>
          </a:p>
        </p:txBody>
      </p:sp>
      <p:sp>
        <p:nvSpPr>
          <p:cNvPr id="15" name="Title 1"/>
          <p:cNvSpPr txBox="1">
            <a:spLocks/>
          </p:cNvSpPr>
          <p:nvPr/>
        </p:nvSpPr>
        <p:spPr>
          <a:xfrm>
            <a:off x="247650" y="184606"/>
            <a:ext cx="10834157" cy="79078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b="1" dirty="0">
                <a:solidFill>
                  <a:srgbClr val="009A46"/>
                </a:solidFill>
                <a:latin typeface="+mn-lt"/>
              </a:rPr>
              <a:t>Programme</a:t>
            </a:r>
          </a:p>
        </p:txBody>
      </p:sp>
      <p:sp>
        <p:nvSpPr>
          <p:cNvPr id="16" name="TextBox 15"/>
          <p:cNvSpPr txBox="1"/>
          <p:nvPr/>
        </p:nvSpPr>
        <p:spPr>
          <a:xfrm>
            <a:off x="6185647" y="1168644"/>
            <a:ext cx="5558118" cy="4862870"/>
          </a:xfrm>
          <a:prstGeom prst="rect">
            <a:avLst/>
          </a:prstGeom>
          <a:noFill/>
        </p:spPr>
        <p:txBody>
          <a:bodyPr wrap="square" rtlCol="0">
            <a:spAutoFit/>
          </a:bodyPr>
          <a:lstStyle/>
          <a:p>
            <a:pPr marL="285750" indent="-285750">
              <a:spcAft>
                <a:spcPts val="500"/>
              </a:spcAft>
              <a:buFont typeface="Arial" panose="020B0604020202020204" pitchFamily="34" charset="0"/>
              <a:buChar char="•"/>
            </a:pPr>
            <a:r>
              <a:rPr lang="en-GB" sz="2000" dirty="0"/>
              <a:t>About INCIC</a:t>
            </a:r>
          </a:p>
          <a:p>
            <a:pPr marL="285750" indent="-285750">
              <a:spcAft>
                <a:spcPts val="500"/>
              </a:spcAft>
              <a:buFont typeface="Arial" panose="020B0604020202020204" pitchFamily="34" charset="0"/>
              <a:buChar char="•"/>
            </a:pPr>
            <a:r>
              <a:rPr lang="en-GB" sz="2000" dirty="0"/>
              <a:t>What is a DPS </a:t>
            </a:r>
          </a:p>
          <a:p>
            <a:pPr marL="285750" indent="-285750">
              <a:spcAft>
                <a:spcPts val="500"/>
              </a:spcAft>
              <a:buFont typeface="Arial" panose="020B0604020202020204" pitchFamily="34" charset="0"/>
              <a:buChar char="•"/>
            </a:pPr>
            <a:r>
              <a:rPr lang="en-GB" sz="2000" dirty="0"/>
              <a:t>Contractor, Supplier &amp; Customer Engagement</a:t>
            </a:r>
          </a:p>
          <a:p>
            <a:pPr marL="285750" indent="-285750">
              <a:spcAft>
                <a:spcPts val="500"/>
              </a:spcAft>
              <a:buFont typeface="Arial" panose="020B0604020202020204" pitchFamily="34" charset="0"/>
              <a:buChar char="•"/>
            </a:pPr>
            <a:r>
              <a:rPr lang="en-GB" sz="2000" dirty="0"/>
              <a:t>What is a Dynamic Purchasing System (DPS)</a:t>
            </a:r>
          </a:p>
          <a:p>
            <a:pPr marL="285750" indent="-285750">
              <a:spcAft>
                <a:spcPts val="500"/>
              </a:spcAft>
              <a:buFont typeface="Arial" panose="020B0604020202020204" pitchFamily="34" charset="0"/>
              <a:buChar char="•"/>
            </a:pPr>
            <a:r>
              <a:rPr lang="en-GB" sz="2000" dirty="0"/>
              <a:t>Benefits &amp; Cost of accessing a DPS</a:t>
            </a:r>
          </a:p>
          <a:p>
            <a:pPr marL="285750" indent="-285750">
              <a:spcAft>
                <a:spcPts val="500"/>
              </a:spcAft>
              <a:buFont typeface="Arial" panose="020B0604020202020204" pitchFamily="34" charset="0"/>
              <a:buChar char="•"/>
            </a:pPr>
            <a:r>
              <a:rPr lang="en-GB" sz="2000" dirty="0"/>
              <a:t>DPS Set Up and Management Process Flow </a:t>
            </a:r>
          </a:p>
          <a:p>
            <a:pPr marL="285750" indent="-285750">
              <a:spcAft>
                <a:spcPts val="500"/>
              </a:spcAft>
              <a:buFont typeface="Arial" panose="020B0604020202020204" pitchFamily="34" charset="0"/>
              <a:buChar char="•"/>
            </a:pPr>
            <a:r>
              <a:rPr lang="en-GB" sz="2000" dirty="0"/>
              <a:t>The Plymouth Model</a:t>
            </a:r>
          </a:p>
          <a:p>
            <a:pPr marL="285750" indent="-285750">
              <a:spcAft>
                <a:spcPts val="500"/>
              </a:spcAft>
              <a:buFont typeface="Arial" panose="020B0604020202020204" pitchFamily="34" charset="0"/>
              <a:buChar char="•"/>
            </a:pPr>
            <a:r>
              <a:rPr lang="en-GB" sz="2000" dirty="0"/>
              <a:t>Invitation To Tender (ITT)</a:t>
            </a:r>
          </a:p>
          <a:p>
            <a:pPr marL="285750" indent="-285750">
              <a:spcAft>
                <a:spcPts val="500"/>
              </a:spcAft>
              <a:buFont typeface="Arial" panose="020B0604020202020204" pitchFamily="34" charset="0"/>
              <a:buChar char="•"/>
            </a:pPr>
            <a:r>
              <a:rPr lang="en-GB" sz="2000" dirty="0"/>
              <a:t>Provider Registration Process </a:t>
            </a:r>
          </a:p>
          <a:p>
            <a:pPr marL="285750" indent="-285750">
              <a:spcAft>
                <a:spcPts val="500"/>
              </a:spcAft>
              <a:buFont typeface="Arial" panose="020B0604020202020204" pitchFamily="34" charset="0"/>
              <a:buChar char="•"/>
            </a:pPr>
            <a:r>
              <a:rPr lang="en-GB" sz="2000" dirty="0"/>
              <a:t>TrustMark</a:t>
            </a:r>
          </a:p>
          <a:p>
            <a:pPr marL="285750" indent="-285750">
              <a:spcAft>
                <a:spcPts val="500"/>
              </a:spcAft>
              <a:buFont typeface="Arial" panose="020B0604020202020204" pitchFamily="34" charset="0"/>
              <a:buChar char="•"/>
            </a:pPr>
            <a:r>
              <a:rPr lang="en-GB" sz="2000" dirty="0"/>
              <a:t>Warranty</a:t>
            </a:r>
          </a:p>
          <a:p>
            <a:pPr marL="285750" indent="-285750">
              <a:spcAft>
                <a:spcPts val="500"/>
              </a:spcAft>
              <a:buFont typeface="Arial" panose="020B0604020202020204" pitchFamily="34" charset="0"/>
              <a:buChar char="•"/>
            </a:pPr>
            <a:r>
              <a:rPr lang="en-GB" sz="2000" dirty="0"/>
              <a:t>Complaints Handling </a:t>
            </a:r>
          </a:p>
          <a:p>
            <a:pPr marL="285750" indent="-285750">
              <a:spcAft>
                <a:spcPts val="500"/>
              </a:spcAft>
              <a:buFont typeface="Arial" panose="020B0604020202020204" pitchFamily="34" charset="0"/>
              <a:buChar char="•"/>
            </a:pPr>
            <a:r>
              <a:rPr lang="en-GB" sz="2000" dirty="0"/>
              <a:t>Questions &amp; Answers </a:t>
            </a:r>
          </a:p>
        </p:txBody>
      </p:sp>
      <p:sp>
        <p:nvSpPr>
          <p:cNvPr id="4" name="Rectangle 3"/>
          <p:cNvSpPr/>
          <p:nvPr/>
        </p:nvSpPr>
        <p:spPr>
          <a:xfrm>
            <a:off x="4103649" y="4806176"/>
            <a:ext cx="1215483" cy="9362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745988" y="5433924"/>
            <a:ext cx="1215483" cy="3085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4"/>
          <a:stretch>
            <a:fillRect/>
          </a:stretch>
        </p:blipFill>
        <p:spPr>
          <a:xfrm>
            <a:off x="1142159" y="2689587"/>
            <a:ext cx="4295775" cy="2600325"/>
          </a:xfrm>
          <a:prstGeom prst="rect">
            <a:avLst/>
          </a:prstGeom>
        </p:spPr>
      </p:pic>
      <p:pic>
        <p:nvPicPr>
          <p:cNvPr id="13" name="Picture 12"/>
          <p:cNvPicPr>
            <a:picLocks noChangeAspect="1"/>
          </p:cNvPicPr>
          <p:nvPr/>
        </p:nvPicPr>
        <p:blipFill>
          <a:blip r:embed="rId5"/>
          <a:stretch>
            <a:fillRect/>
          </a:stretch>
        </p:blipFill>
        <p:spPr>
          <a:xfrm>
            <a:off x="1142160" y="2689586"/>
            <a:ext cx="1412781" cy="1425214"/>
          </a:xfrm>
          <a:prstGeom prst="rect">
            <a:avLst/>
          </a:prstGeom>
        </p:spPr>
      </p:pic>
    </p:spTree>
    <p:extLst>
      <p:ext uri="{BB962C8B-B14F-4D97-AF65-F5344CB8AC3E}">
        <p14:creationId xmlns:p14="http://schemas.microsoft.com/office/powerpoint/2010/main" val="32168541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1805" y="184606"/>
            <a:ext cx="11151050" cy="790789"/>
          </a:xfrm>
        </p:spPr>
        <p:txBody>
          <a:bodyPr>
            <a:noAutofit/>
          </a:bodyPr>
          <a:lstStyle/>
          <a:p>
            <a:r>
              <a:rPr lang="en-GB" sz="3200" b="1" spc="300" dirty="0">
                <a:solidFill>
                  <a:srgbClr val="009A46"/>
                </a:solidFill>
                <a:latin typeface="+mn-lt"/>
              </a:rPr>
              <a:t>About INCIC</a:t>
            </a:r>
            <a:endParaRPr lang="en-GB" sz="3200" b="1" dirty="0">
              <a:solidFill>
                <a:srgbClr val="009A46"/>
              </a:solidFill>
              <a:latin typeface="+mn-lt"/>
            </a:endParaRPr>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425545" y="6093439"/>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6" y="6210420"/>
            <a:ext cx="967358" cy="484622"/>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04801" y="1790235"/>
            <a:ext cx="11582399" cy="4031873"/>
          </a:xfrm>
          <a:prstGeom prst="rect">
            <a:avLst/>
          </a:prstGeom>
        </p:spPr>
        <p:txBody>
          <a:bodyPr wrap="square">
            <a:spAutoFit/>
          </a:bodyPr>
          <a:lstStyle/>
          <a:p>
            <a:pPr>
              <a:spcBef>
                <a:spcPct val="20000"/>
              </a:spcBef>
              <a:buClr>
                <a:srgbClr val="FFC000"/>
              </a:buClr>
              <a:buSzPct val="200000"/>
              <a:defRPr/>
            </a:pPr>
            <a:r>
              <a:rPr lang="en-US" sz="2000" dirty="0"/>
              <a:t>Independence CIC (</a:t>
            </a:r>
            <a:r>
              <a:rPr lang="en-US" sz="2000" b="1" dirty="0"/>
              <a:t>INCIC</a:t>
            </a:r>
            <a:r>
              <a:rPr lang="en-US" sz="2000" dirty="0"/>
              <a:t>) is a Community Interest Company, specializing in the </a:t>
            </a:r>
            <a:r>
              <a:rPr lang="en-US" sz="2000" b="1" dirty="0"/>
              <a:t>Domestic </a:t>
            </a:r>
            <a:r>
              <a:rPr lang="en-US" sz="2000" dirty="0"/>
              <a:t>and </a:t>
            </a:r>
            <a:r>
              <a:rPr lang="en-US" sz="2000" b="1" dirty="0"/>
              <a:t>Home Adaptations Sector.   </a:t>
            </a:r>
          </a:p>
          <a:p>
            <a:pPr marL="342900" indent="-342900">
              <a:spcBef>
                <a:spcPct val="20000"/>
              </a:spcBef>
              <a:buClr>
                <a:srgbClr val="FFC000"/>
              </a:buClr>
              <a:buSzPct val="200000"/>
              <a:buFont typeface="Arial" panose="020B0604020202020204" pitchFamily="34" charset="0"/>
              <a:buChar char="•"/>
              <a:defRPr/>
            </a:pPr>
            <a:r>
              <a:rPr lang="en-US" sz="2000" dirty="0"/>
              <a:t>The only independent , not for profit </a:t>
            </a:r>
            <a:r>
              <a:rPr lang="en-US" sz="2000" b="1" dirty="0"/>
              <a:t>TrustMark Scheme Operator</a:t>
            </a:r>
            <a:r>
              <a:rPr lang="en-US" sz="2000" dirty="0"/>
              <a:t>, focusing on the older &amp; less able sector </a:t>
            </a:r>
            <a:endParaRPr lang="en-US" sz="2000" b="1" dirty="0"/>
          </a:p>
          <a:p>
            <a:pPr>
              <a:spcBef>
                <a:spcPct val="20000"/>
              </a:spcBef>
              <a:buClr>
                <a:srgbClr val="FFC000"/>
              </a:buClr>
              <a:buSzPct val="200000"/>
              <a:defRPr/>
            </a:pPr>
            <a:endParaRPr lang="en-US" sz="1000" strike="sngStrike" dirty="0"/>
          </a:p>
          <a:p>
            <a:pPr marL="342900" indent="-342900">
              <a:spcBef>
                <a:spcPct val="20000"/>
              </a:spcBef>
              <a:buClr>
                <a:srgbClr val="FFC000"/>
              </a:buClr>
              <a:buSzPct val="200000"/>
              <a:buFont typeface="Arial" panose="020B0604020202020204" pitchFamily="34" charset="0"/>
              <a:buChar char="•"/>
              <a:defRPr/>
            </a:pPr>
            <a:r>
              <a:rPr lang="en-US" sz="2000" dirty="0"/>
              <a:t>INCIC have the exclusive ability to TrustMark accredit both </a:t>
            </a:r>
            <a:r>
              <a:rPr lang="en-US" sz="2000" b="1" dirty="0"/>
              <a:t>“Home Adaptations” </a:t>
            </a:r>
            <a:r>
              <a:rPr lang="en-US" sz="2000" dirty="0"/>
              <a:t>and </a:t>
            </a:r>
            <a:r>
              <a:rPr lang="en-US" sz="2000" b="1" dirty="0"/>
              <a:t>“Stair-lifts” </a:t>
            </a:r>
          </a:p>
          <a:p>
            <a:pPr marL="342900" indent="-342900">
              <a:spcBef>
                <a:spcPct val="20000"/>
              </a:spcBef>
              <a:buClr>
                <a:srgbClr val="FFC000"/>
              </a:buClr>
              <a:buSzPct val="200000"/>
              <a:buFont typeface="Arial" panose="020B0604020202020204" pitchFamily="34" charset="0"/>
              <a:buChar char="•"/>
              <a:defRPr/>
            </a:pPr>
            <a:endParaRPr lang="en-US" sz="1000" dirty="0"/>
          </a:p>
          <a:p>
            <a:pPr marL="342900" indent="-342900">
              <a:spcBef>
                <a:spcPct val="20000"/>
              </a:spcBef>
              <a:buClr>
                <a:srgbClr val="FFC000"/>
              </a:buClr>
              <a:buSzPct val="200000"/>
              <a:buFont typeface="Arial" panose="020B0604020202020204" pitchFamily="34" charset="0"/>
              <a:buChar char="•"/>
              <a:defRPr/>
            </a:pPr>
            <a:r>
              <a:rPr lang="en-US" sz="2000" dirty="0"/>
              <a:t>INCIC focus on improving </a:t>
            </a:r>
            <a:r>
              <a:rPr lang="en-US" sz="2000" b="1" dirty="0"/>
              <a:t>consumer protection</a:t>
            </a:r>
            <a:r>
              <a:rPr lang="en-US" sz="2000" dirty="0"/>
              <a:t> and </a:t>
            </a:r>
            <a:r>
              <a:rPr lang="en-US" sz="2000" b="1" dirty="0"/>
              <a:t>promoting smaller contractors</a:t>
            </a:r>
          </a:p>
          <a:p>
            <a:pPr marL="342900" indent="-342900">
              <a:spcBef>
                <a:spcPct val="20000"/>
              </a:spcBef>
              <a:buClr>
                <a:srgbClr val="FFC000"/>
              </a:buClr>
              <a:buSzPct val="200000"/>
              <a:buFont typeface="Arial" panose="020B0604020202020204" pitchFamily="34" charset="0"/>
              <a:buChar char="•"/>
              <a:defRPr/>
            </a:pPr>
            <a:endParaRPr lang="en-US" sz="1000" dirty="0"/>
          </a:p>
          <a:p>
            <a:pPr marL="342900" indent="-342900">
              <a:spcBef>
                <a:spcPct val="20000"/>
              </a:spcBef>
              <a:buClr>
                <a:srgbClr val="FFC000"/>
              </a:buClr>
              <a:buSzPct val="200000"/>
              <a:buFont typeface="Arial" panose="020B0604020202020204" pitchFamily="34" charset="0"/>
              <a:buChar char="•"/>
              <a:defRPr/>
            </a:pPr>
            <a:r>
              <a:rPr lang="en-US" sz="2000" dirty="0"/>
              <a:t>INCIC provide </a:t>
            </a:r>
            <a:r>
              <a:rPr lang="en-US" sz="2000" b="1" dirty="0"/>
              <a:t>Quality Assurance </a:t>
            </a:r>
            <a:r>
              <a:rPr lang="en-US" sz="2000" dirty="0"/>
              <a:t>through on-site inspections and customer feedback</a:t>
            </a:r>
          </a:p>
          <a:p>
            <a:pPr marL="342900" indent="-342900">
              <a:spcBef>
                <a:spcPct val="20000"/>
              </a:spcBef>
              <a:buClr>
                <a:srgbClr val="FFC000"/>
              </a:buClr>
              <a:buSzPct val="200000"/>
              <a:buFont typeface="Arial" panose="020B0604020202020204" pitchFamily="34" charset="0"/>
              <a:buChar char="•"/>
              <a:defRPr/>
            </a:pPr>
            <a:endParaRPr lang="en-US" sz="2000" dirty="0"/>
          </a:p>
          <a:p>
            <a:pPr marL="342900" indent="-342900">
              <a:spcBef>
                <a:spcPct val="20000"/>
              </a:spcBef>
              <a:buClr>
                <a:srgbClr val="FFC000"/>
              </a:buClr>
              <a:buSzPct val="200000"/>
              <a:buFont typeface="Arial" panose="020B0604020202020204" pitchFamily="34" charset="0"/>
              <a:buChar char="•"/>
              <a:defRPr/>
            </a:pPr>
            <a:r>
              <a:rPr lang="en-US" sz="2000" dirty="0"/>
              <a:t>INCIC provide a </a:t>
            </a:r>
            <a:r>
              <a:rPr lang="en-US" sz="2000" b="1" dirty="0"/>
              <a:t>point of recourse </a:t>
            </a:r>
            <a:r>
              <a:rPr lang="en-US" sz="2000" dirty="0"/>
              <a:t>for contractors and customers using our scheme</a:t>
            </a:r>
          </a:p>
          <a:p>
            <a:pPr marL="342900" indent="-342900">
              <a:spcBef>
                <a:spcPct val="20000"/>
              </a:spcBef>
              <a:buClr>
                <a:srgbClr val="FFC000"/>
              </a:buClr>
              <a:buSzPct val="200000"/>
              <a:buFont typeface="Arial" panose="020B0604020202020204" pitchFamily="34" charset="0"/>
              <a:buChar char="•"/>
              <a:defRPr/>
            </a:pPr>
            <a:endParaRPr lang="en-US" sz="1000" dirty="0"/>
          </a:p>
          <a:p>
            <a:pPr marL="342900" indent="-342900">
              <a:spcBef>
                <a:spcPct val="20000"/>
              </a:spcBef>
              <a:buClr>
                <a:srgbClr val="FFC000"/>
              </a:buClr>
              <a:buSzPct val="200000"/>
              <a:buFont typeface="Arial" panose="020B0604020202020204" pitchFamily="34" charset="0"/>
              <a:buChar char="•"/>
              <a:defRPr/>
            </a:pPr>
            <a:r>
              <a:rPr lang="en-US" sz="2000" dirty="0"/>
              <a:t>INCIC has </a:t>
            </a:r>
            <a:r>
              <a:rPr lang="en-US" sz="2000" b="1" dirty="0"/>
              <a:t>Primary Authority </a:t>
            </a:r>
            <a:r>
              <a:rPr lang="en-US" sz="2000" dirty="0"/>
              <a:t>with Bucks &amp; Surrey County Councils</a:t>
            </a:r>
            <a:endParaRPr lang="en-US" sz="1400" dirty="0"/>
          </a:p>
        </p:txBody>
      </p:sp>
    </p:spTree>
    <p:extLst>
      <p:ext uri="{BB962C8B-B14F-4D97-AF65-F5344CB8AC3E}">
        <p14:creationId xmlns:p14="http://schemas.microsoft.com/office/powerpoint/2010/main" val="34010001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INC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7" name="Title 1"/>
          <p:cNvSpPr txBox="1">
            <a:spLocks/>
          </p:cNvSpPr>
          <p:nvPr/>
        </p:nvSpPr>
        <p:spPr>
          <a:xfrm>
            <a:off x="44820" y="29148"/>
            <a:ext cx="938828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solidFill>
                  <a:srgbClr val="009A46"/>
                </a:solidFill>
                <a:latin typeface="+mn-lt"/>
              </a:rPr>
              <a:t>Contractor, Supplier &amp; Customer Engagement </a:t>
            </a:r>
          </a:p>
        </p:txBody>
      </p:sp>
      <p:cxnSp>
        <p:nvCxnSpPr>
          <p:cNvPr id="9" name="Straight Connector 8"/>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006073" y="6153270"/>
            <a:ext cx="1844800" cy="369332"/>
          </a:xfrm>
          <a:prstGeom prst="rect">
            <a:avLst/>
          </a:prstGeom>
          <a:noFill/>
        </p:spPr>
        <p:txBody>
          <a:bodyPr wrap="none" rtlCol="0">
            <a:spAutoFit/>
          </a:bodyPr>
          <a:lstStyle/>
          <a:p>
            <a:r>
              <a:rPr lang="en-GB" dirty="0"/>
              <a:t>www.incic.org.uk</a:t>
            </a:r>
          </a:p>
        </p:txBody>
      </p:sp>
      <p:sp>
        <p:nvSpPr>
          <p:cNvPr id="3" name="TextBox 2"/>
          <p:cNvSpPr txBox="1"/>
          <p:nvPr/>
        </p:nvSpPr>
        <p:spPr>
          <a:xfrm>
            <a:off x="466165" y="2223079"/>
            <a:ext cx="11510681" cy="2800767"/>
          </a:xfrm>
          <a:prstGeom prst="rect">
            <a:avLst/>
          </a:prstGeom>
          <a:noFill/>
        </p:spPr>
        <p:txBody>
          <a:bodyPr wrap="square" rtlCol="0">
            <a:spAutoFit/>
          </a:bodyPr>
          <a:lstStyle/>
          <a:p>
            <a:endParaRPr lang="en-GB" dirty="0"/>
          </a:p>
          <a:p>
            <a:pPr marL="342900" indent="-342900">
              <a:buClr>
                <a:srgbClr val="FFC000"/>
              </a:buClr>
              <a:buSzPct val="200000"/>
              <a:buFont typeface="Arial" panose="020B0604020202020204" pitchFamily="34" charset="0"/>
              <a:buChar char="•"/>
            </a:pPr>
            <a:r>
              <a:rPr lang="en-GB" sz="2000" dirty="0"/>
              <a:t>The aim of this presentation is to provide an opportunity for you to learn about the DPS, what it entails and how it operates</a:t>
            </a:r>
          </a:p>
          <a:p>
            <a:pPr marL="342900" indent="-342900">
              <a:buClr>
                <a:srgbClr val="FFC000"/>
              </a:buClr>
              <a:buSzPct val="200000"/>
              <a:buFont typeface="Arial" panose="020B0604020202020204" pitchFamily="34" charset="0"/>
              <a:buChar char="•"/>
            </a:pPr>
            <a:endParaRPr lang="en-GB" sz="2000" dirty="0"/>
          </a:p>
          <a:p>
            <a:pPr marL="342900" indent="-342900">
              <a:buClr>
                <a:srgbClr val="FFC000"/>
              </a:buClr>
              <a:buSzPct val="200000"/>
              <a:buFont typeface="Arial" panose="020B0604020202020204" pitchFamily="34" charset="0"/>
              <a:buChar char="•"/>
            </a:pPr>
            <a:r>
              <a:rPr lang="en-GB" sz="2000" dirty="0"/>
              <a:t>We encourage you to ask questions and provide feedback on your understanding, experience and needs</a:t>
            </a:r>
          </a:p>
          <a:p>
            <a:pPr marL="342900" indent="-342900">
              <a:buClr>
                <a:srgbClr val="FFC000"/>
              </a:buClr>
              <a:buSzPct val="200000"/>
              <a:buFont typeface="Arial" panose="020B0604020202020204" pitchFamily="34" charset="0"/>
              <a:buChar char="•"/>
            </a:pPr>
            <a:endParaRPr lang="en-GB" sz="2000" dirty="0"/>
          </a:p>
          <a:p>
            <a:pPr marL="342900" indent="-342900">
              <a:buClr>
                <a:srgbClr val="FFC000"/>
              </a:buClr>
              <a:buSzPct val="200000"/>
              <a:buFont typeface="Arial" panose="020B0604020202020204" pitchFamily="34" charset="0"/>
              <a:buChar char="•"/>
            </a:pPr>
            <a:r>
              <a:rPr lang="en-GB" sz="2000" dirty="0"/>
              <a:t>We are holding similar events around the UK for other organisations interested in accessing the DPS</a:t>
            </a:r>
          </a:p>
          <a:p>
            <a:pPr marL="342900" indent="-342900">
              <a:buClr>
                <a:srgbClr val="FFC000"/>
              </a:buClr>
              <a:buSzPct val="200000"/>
              <a:buFont typeface="Arial" panose="020B0604020202020204" pitchFamily="34" charset="0"/>
              <a:buChar char="•"/>
            </a:pPr>
            <a:endParaRPr lang="en-GB" sz="2000" dirty="0"/>
          </a:p>
          <a:p>
            <a:endParaRPr lang="en-GB" dirty="0"/>
          </a:p>
        </p:txBody>
      </p:sp>
    </p:spTree>
    <p:extLst>
      <p:ext uri="{BB962C8B-B14F-4D97-AF65-F5344CB8AC3E}">
        <p14:creationId xmlns:p14="http://schemas.microsoft.com/office/powerpoint/2010/main" val="3994515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0332" y="11218"/>
            <a:ext cx="10515600" cy="1325563"/>
          </a:xfrm>
        </p:spPr>
        <p:txBody>
          <a:bodyPr>
            <a:normAutofit/>
          </a:bodyPr>
          <a:lstStyle/>
          <a:p>
            <a:r>
              <a:rPr lang="en-GB" sz="3200" b="1" dirty="0">
                <a:solidFill>
                  <a:srgbClr val="009A46"/>
                </a:solidFill>
                <a:latin typeface="+mn-lt"/>
              </a:rPr>
              <a:t>What is a Dynamic Purchasing System (DPS)?</a:t>
            </a:r>
          </a:p>
        </p:txBody>
      </p:sp>
      <p:sp>
        <p:nvSpPr>
          <p:cNvPr id="3" name="Content Placeholder 2"/>
          <p:cNvSpPr>
            <a:spLocks noGrp="1"/>
          </p:cNvSpPr>
          <p:nvPr>
            <p:ph idx="1"/>
          </p:nvPr>
        </p:nvSpPr>
        <p:spPr>
          <a:xfrm>
            <a:off x="304801" y="1510755"/>
            <a:ext cx="11659128" cy="4394746"/>
          </a:xfrm>
        </p:spPr>
        <p:txBody>
          <a:bodyPr>
            <a:normAutofit/>
          </a:bodyPr>
          <a:lstStyle/>
          <a:p>
            <a:pPr marL="0" indent="0">
              <a:buNone/>
            </a:pPr>
            <a:endParaRPr lang="en-GB" sz="400" dirty="0"/>
          </a:p>
          <a:p>
            <a:pPr marL="0" indent="0">
              <a:buNone/>
            </a:pPr>
            <a:r>
              <a:rPr lang="en-GB" sz="2000" dirty="0"/>
              <a:t>A </a:t>
            </a:r>
            <a:r>
              <a:rPr lang="en-GB" sz="2000" b="1" dirty="0"/>
              <a:t>Dynamic Purchasing System (DPS) </a:t>
            </a:r>
            <a:r>
              <a:rPr lang="en-GB" sz="2000" dirty="0"/>
              <a:t>is similar to an </a:t>
            </a:r>
            <a:r>
              <a:rPr lang="en-GB" sz="2000" b="1" dirty="0"/>
              <a:t>electronic framework agreement</a:t>
            </a:r>
            <a:r>
              <a:rPr lang="en-GB" sz="2000" dirty="0"/>
              <a:t>, with two exceptions</a:t>
            </a:r>
            <a:r>
              <a:rPr lang="en-GB" sz="1700" dirty="0"/>
              <a:t>;  </a:t>
            </a:r>
          </a:p>
          <a:p>
            <a:pPr marL="0" indent="0">
              <a:buNone/>
            </a:pPr>
            <a:endParaRPr lang="en-GB" sz="1000" dirty="0"/>
          </a:p>
          <a:p>
            <a:pPr lvl="1">
              <a:lnSpc>
                <a:spcPct val="150000"/>
              </a:lnSpc>
              <a:buFont typeface="Wingdings" panose="05000000000000000000" pitchFamily="2" charset="2"/>
              <a:buChar char="ü"/>
            </a:pPr>
            <a:r>
              <a:rPr lang="en-GB" sz="2000" dirty="0"/>
              <a:t>new contractors and suppliers (</a:t>
            </a:r>
            <a:r>
              <a:rPr lang="en-GB" sz="2000" b="1" dirty="0"/>
              <a:t>providers</a:t>
            </a:r>
            <a:r>
              <a:rPr lang="en-GB" sz="2000" dirty="0"/>
              <a:t>) can </a:t>
            </a:r>
            <a:r>
              <a:rPr lang="en-GB" sz="2000" b="1" dirty="0">
                <a:solidFill>
                  <a:srgbClr val="FF0000"/>
                </a:solidFill>
              </a:rPr>
              <a:t>join at any time </a:t>
            </a:r>
            <a:r>
              <a:rPr lang="en-GB" sz="2000" dirty="0"/>
              <a:t>for free</a:t>
            </a:r>
          </a:p>
          <a:p>
            <a:pPr lvl="1">
              <a:lnSpc>
                <a:spcPct val="150000"/>
              </a:lnSpc>
              <a:buFont typeface="Wingdings" panose="05000000000000000000" pitchFamily="2" charset="2"/>
              <a:buChar char="ü"/>
            </a:pPr>
            <a:endParaRPr lang="en-GB" sz="1000" dirty="0"/>
          </a:p>
          <a:p>
            <a:pPr lvl="1">
              <a:lnSpc>
                <a:spcPct val="150000"/>
              </a:lnSpc>
              <a:buFont typeface="Wingdings" panose="05000000000000000000" pitchFamily="2" charset="2"/>
              <a:buChar char="ü"/>
            </a:pPr>
            <a:r>
              <a:rPr lang="en-GB" sz="2000" dirty="0"/>
              <a:t>it is run as a </a:t>
            </a:r>
            <a:r>
              <a:rPr lang="en-GB" sz="2000" b="1" dirty="0">
                <a:solidFill>
                  <a:srgbClr val="FF0000"/>
                </a:solidFill>
              </a:rPr>
              <a:t>completely electronic </a:t>
            </a:r>
            <a:r>
              <a:rPr lang="en-GB" sz="2000" dirty="0"/>
              <a:t>process</a:t>
            </a:r>
          </a:p>
          <a:p>
            <a:pPr marL="457200" lvl="1" indent="0">
              <a:lnSpc>
                <a:spcPct val="150000"/>
              </a:lnSpc>
              <a:buNone/>
            </a:pPr>
            <a:endParaRPr lang="en-GB" sz="2000" dirty="0"/>
          </a:p>
          <a:p>
            <a:pPr>
              <a:buClr>
                <a:srgbClr val="FFC000"/>
              </a:buClr>
              <a:buSzPct val="200000"/>
            </a:pPr>
            <a:r>
              <a:rPr lang="en-GB" sz="2000" dirty="0"/>
              <a:t>The legalities relating to the use of a DPS come from the Public Contracts Regulation 2015 (PCR15)</a:t>
            </a:r>
          </a:p>
          <a:p>
            <a:pPr>
              <a:buClr>
                <a:srgbClr val="FFC000"/>
              </a:buClr>
              <a:buSzPct val="200000"/>
            </a:pPr>
            <a:endParaRPr lang="en-GB" sz="1000" dirty="0"/>
          </a:p>
          <a:p>
            <a:pPr>
              <a:buClr>
                <a:srgbClr val="FFC000"/>
              </a:buClr>
              <a:buSzPct val="200000"/>
            </a:pPr>
            <a:r>
              <a:rPr lang="en-GB" sz="2000" dirty="0"/>
              <a:t>A DPS is set up for defined requirements which may be divided into categories of products, works or services </a:t>
            </a:r>
          </a:p>
          <a:p>
            <a:endParaRPr lang="en-GB" sz="400" dirty="0"/>
          </a:p>
        </p:txBody>
      </p:sp>
      <p:cxnSp>
        <p:nvCxnSpPr>
          <p:cNvPr id="6" name="Straight Connector 5"/>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9" name="TextBox 8"/>
          <p:cNvSpPr txBox="1"/>
          <p:nvPr/>
        </p:nvSpPr>
        <p:spPr>
          <a:xfrm>
            <a:off x="10006073" y="6153270"/>
            <a:ext cx="1844800" cy="369332"/>
          </a:xfrm>
          <a:prstGeom prst="rect">
            <a:avLst/>
          </a:prstGeom>
          <a:noFill/>
        </p:spPr>
        <p:txBody>
          <a:bodyPr wrap="none" rtlCol="0">
            <a:spAutoFit/>
          </a:bodyPr>
          <a:lstStyle/>
          <a:p>
            <a:r>
              <a:rPr lang="en-GB" dirty="0"/>
              <a:t>www.incic.org.uk</a:t>
            </a:r>
          </a:p>
        </p:txBody>
      </p:sp>
      <p:pic>
        <p:nvPicPr>
          <p:cNvPr id="10"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81527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0332" y="11218"/>
            <a:ext cx="10515600" cy="1325563"/>
          </a:xfrm>
        </p:spPr>
        <p:txBody>
          <a:bodyPr>
            <a:normAutofit/>
          </a:bodyPr>
          <a:lstStyle/>
          <a:p>
            <a:r>
              <a:rPr lang="en-GB" sz="3200" b="1" dirty="0">
                <a:solidFill>
                  <a:srgbClr val="009A46"/>
                </a:solidFill>
                <a:latin typeface="+mn-lt"/>
              </a:rPr>
              <a:t>What is a Dynamic Purchasing System (DPS)?</a:t>
            </a:r>
          </a:p>
        </p:txBody>
      </p:sp>
      <p:sp>
        <p:nvSpPr>
          <p:cNvPr id="3" name="Content Placeholder 2"/>
          <p:cNvSpPr>
            <a:spLocks noGrp="1"/>
          </p:cNvSpPr>
          <p:nvPr>
            <p:ph idx="1"/>
          </p:nvPr>
        </p:nvSpPr>
        <p:spPr>
          <a:xfrm>
            <a:off x="304801" y="1510755"/>
            <a:ext cx="11659128" cy="4375696"/>
          </a:xfrm>
        </p:spPr>
        <p:txBody>
          <a:bodyPr>
            <a:normAutofit lnSpcReduction="10000"/>
          </a:bodyPr>
          <a:lstStyle/>
          <a:p>
            <a:pPr marL="0" indent="0">
              <a:buNone/>
            </a:pPr>
            <a:endParaRPr lang="en-GB" sz="400" dirty="0"/>
          </a:p>
          <a:p>
            <a:pPr marL="0" indent="0">
              <a:buNone/>
            </a:pPr>
            <a:r>
              <a:rPr lang="en-GB" sz="2000" b="1" dirty="0"/>
              <a:t>A DPS works in two stages:</a:t>
            </a:r>
          </a:p>
          <a:p>
            <a:pPr marL="0" indent="0">
              <a:buNone/>
            </a:pPr>
            <a:r>
              <a:rPr lang="en-GB" sz="2000" b="1" dirty="0"/>
              <a:t>Stage 1 - </a:t>
            </a:r>
            <a:r>
              <a:rPr lang="en-GB" sz="2000" dirty="0"/>
              <a:t>A contracting authority issues a </a:t>
            </a:r>
            <a:r>
              <a:rPr lang="en-GB" sz="2000" b="1" dirty="0">
                <a:solidFill>
                  <a:srgbClr val="FF0000"/>
                </a:solidFill>
              </a:rPr>
              <a:t>call for competition </a:t>
            </a:r>
            <a:r>
              <a:rPr lang="en-GB" sz="2000" dirty="0"/>
              <a:t>in Official Journal of the European Union (</a:t>
            </a:r>
            <a:r>
              <a:rPr lang="en-GB" sz="2000" b="1" dirty="0"/>
              <a:t>OJEU)</a:t>
            </a:r>
            <a:r>
              <a:rPr lang="en-GB" sz="2000" dirty="0"/>
              <a:t>. </a:t>
            </a:r>
          </a:p>
          <a:p>
            <a:pPr marL="0" indent="0">
              <a:buNone/>
            </a:pPr>
            <a:r>
              <a:rPr lang="en-GB" sz="1700" dirty="0"/>
              <a:t>	All providers who meet the standard (pass/fail) Pre-qualification Questions (PQQ), and who are not excluded, must be 	admitted to the DPS. </a:t>
            </a:r>
          </a:p>
          <a:p>
            <a:pPr marL="0" indent="0">
              <a:buNone/>
            </a:pPr>
            <a:r>
              <a:rPr lang="en-GB" sz="1700" dirty="0"/>
              <a:t>	Contracting authorities must not limit the number of providers that may join a DPS. </a:t>
            </a:r>
          </a:p>
          <a:p>
            <a:pPr marL="0" indent="0">
              <a:buNone/>
            </a:pPr>
            <a:r>
              <a:rPr lang="en-GB" sz="1700" dirty="0"/>
              <a:t>	Unsuccessful providers can reapply at any time. </a:t>
            </a:r>
          </a:p>
          <a:p>
            <a:pPr marL="0" indent="0">
              <a:buNone/>
            </a:pPr>
            <a:endParaRPr lang="en-GB" sz="1700" dirty="0"/>
          </a:p>
          <a:p>
            <a:pPr marL="0" indent="0">
              <a:buNone/>
            </a:pPr>
            <a:r>
              <a:rPr lang="en-GB" sz="2000" b="1" dirty="0"/>
              <a:t>Stage 2 -  </a:t>
            </a:r>
            <a:r>
              <a:rPr lang="en-GB" sz="2000" dirty="0"/>
              <a:t>Once the DPS is set up, </a:t>
            </a:r>
            <a:r>
              <a:rPr lang="en-GB" sz="2000" b="1" dirty="0">
                <a:solidFill>
                  <a:srgbClr val="FF0000"/>
                </a:solidFill>
              </a:rPr>
              <a:t>invitations to tender (ITT) can be sent out </a:t>
            </a:r>
            <a:r>
              <a:rPr lang="en-GB" sz="2000" dirty="0"/>
              <a:t>to DPS providers in the relevant categories to bid for specific contracts individually</a:t>
            </a:r>
            <a:r>
              <a:rPr lang="en-GB" sz="1700" dirty="0"/>
              <a:t>.</a:t>
            </a:r>
          </a:p>
          <a:p>
            <a:pPr marL="0" indent="0">
              <a:buNone/>
            </a:pPr>
            <a:r>
              <a:rPr lang="en-GB" sz="1700" dirty="0"/>
              <a:t>	Providers choose whether to bid for each ITT.  A decision not to bid does not affect any future opportunities. </a:t>
            </a:r>
          </a:p>
          <a:p>
            <a:pPr marL="0" indent="0">
              <a:buNone/>
            </a:pPr>
            <a:r>
              <a:rPr lang="en-GB" sz="1700" dirty="0"/>
              <a:t>	ITT to tender return is normally 10 days.  </a:t>
            </a:r>
          </a:p>
          <a:p>
            <a:pPr marL="0" indent="0">
              <a:buNone/>
            </a:pPr>
            <a:r>
              <a:rPr lang="en-GB" sz="1700" dirty="0"/>
              <a:t>	Bids are evaluated and successful bidders awarded Contracts during Stage 2.</a:t>
            </a:r>
            <a:endParaRPr lang="en-GB" sz="1600" dirty="0"/>
          </a:p>
        </p:txBody>
      </p:sp>
      <p:cxnSp>
        <p:nvCxnSpPr>
          <p:cNvPr id="6" name="Straight Connector 5"/>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9" name="TextBox 8"/>
          <p:cNvSpPr txBox="1"/>
          <p:nvPr/>
        </p:nvSpPr>
        <p:spPr>
          <a:xfrm>
            <a:off x="10006073" y="6153270"/>
            <a:ext cx="1844800" cy="369332"/>
          </a:xfrm>
          <a:prstGeom prst="rect">
            <a:avLst/>
          </a:prstGeom>
          <a:noFill/>
        </p:spPr>
        <p:txBody>
          <a:bodyPr wrap="none" rtlCol="0">
            <a:spAutoFit/>
          </a:bodyPr>
          <a:lstStyle/>
          <a:p>
            <a:r>
              <a:rPr lang="en-GB" dirty="0"/>
              <a:t>www.incic.org.uk</a:t>
            </a:r>
          </a:p>
        </p:txBody>
      </p:sp>
      <p:pic>
        <p:nvPicPr>
          <p:cNvPr id="10"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4911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037065" y="1121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solidFill>
                  <a:srgbClr val="009A46"/>
                </a:solidFill>
                <a:latin typeface="+mn-lt"/>
              </a:rPr>
              <a:t>Benefits and Costs of accessing DPS</a:t>
            </a:r>
          </a:p>
        </p:txBody>
      </p:sp>
      <p:sp>
        <p:nvSpPr>
          <p:cNvPr id="7" name="Content Placeholder 2"/>
          <p:cNvSpPr>
            <a:spLocks noGrp="1"/>
          </p:cNvSpPr>
          <p:nvPr>
            <p:ph idx="1"/>
          </p:nvPr>
        </p:nvSpPr>
        <p:spPr>
          <a:xfrm>
            <a:off x="304801" y="1491704"/>
            <a:ext cx="11659128" cy="4394746"/>
          </a:xfrm>
        </p:spPr>
        <p:txBody>
          <a:bodyPr>
            <a:normAutofit/>
          </a:bodyPr>
          <a:lstStyle/>
          <a:p>
            <a:pPr marL="0" indent="0">
              <a:buNone/>
            </a:pPr>
            <a:endParaRPr lang="en-GB" sz="400" b="1" dirty="0"/>
          </a:p>
          <a:p>
            <a:pPr marL="0" indent="0">
              <a:buNone/>
            </a:pPr>
            <a:r>
              <a:rPr lang="en-GB" sz="1800" b="1" dirty="0"/>
              <a:t>DPS benefits to customers and providers (</a:t>
            </a:r>
            <a:r>
              <a:rPr lang="en-GB" sz="1800" dirty="0"/>
              <a:t>suppliers and contractors</a:t>
            </a:r>
            <a:r>
              <a:rPr lang="en-GB" sz="1800" b="1" dirty="0"/>
              <a:t>)</a:t>
            </a:r>
          </a:p>
          <a:p>
            <a:pPr>
              <a:buClr>
                <a:srgbClr val="FFC000"/>
              </a:buClr>
              <a:buSzPct val="200000"/>
            </a:pPr>
            <a:r>
              <a:rPr lang="en-GB" sz="1600" dirty="0"/>
              <a:t>Use of a </a:t>
            </a:r>
            <a:r>
              <a:rPr lang="en-GB" sz="1600" b="1" dirty="0"/>
              <a:t>flexible, legally compliant electronic </a:t>
            </a:r>
            <a:r>
              <a:rPr lang="en-GB" sz="1600" dirty="0"/>
              <a:t>Procurement solution</a:t>
            </a:r>
          </a:p>
          <a:p>
            <a:pPr>
              <a:buClr>
                <a:srgbClr val="FFC000"/>
              </a:buClr>
              <a:buSzPct val="200000"/>
            </a:pPr>
            <a:r>
              <a:rPr lang="en-US" sz="1600" b="1" dirty="0"/>
              <a:t>Cost savings </a:t>
            </a:r>
            <a:r>
              <a:rPr lang="en-US" sz="1600" dirty="0"/>
              <a:t>through economies of scale from</a:t>
            </a:r>
            <a:r>
              <a:rPr lang="en-US" sz="1600" b="1" dirty="0"/>
              <a:t> suppliers </a:t>
            </a:r>
            <a:r>
              <a:rPr lang="en-US" sz="1600" dirty="0"/>
              <a:t>engaged with this </a:t>
            </a:r>
            <a:r>
              <a:rPr lang="en-US" sz="1600" b="1" dirty="0"/>
              <a:t>UK wide DPS </a:t>
            </a:r>
            <a:r>
              <a:rPr lang="en-US" sz="1600" dirty="0"/>
              <a:t>scheme</a:t>
            </a:r>
          </a:p>
          <a:p>
            <a:pPr>
              <a:buClr>
                <a:srgbClr val="FFC000"/>
              </a:buClr>
              <a:buSzPct val="200000"/>
            </a:pPr>
            <a:r>
              <a:rPr lang="en-US" sz="1600" dirty="0"/>
              <a:t>Access to a wider pool of </a:t>
            </a:r>
            <a:r>
              <a:rPr lang="en-US" sz="1600" b="1" dirty="0"/>
              <a:t>eligible providers</a:t>
            </a:r>
            <a:r>
              <a:rPr lang="en-US" sz="1600" dirty="0"/>
              <a:t>, continuously checked and monitored by INCIC, from the </a:t>
            </a:r>
            <a:r>
              <a:rPr lang="en-US" sz="1600" b="1" dirty="0"/>
              <a:t>DPS provider list</a:t>
            </a:r>
          </a:p>
          <a:p>
            <a:pPr>
              <a:buClr>
                <a:srgbClr val="FFC000"/>
              </a:buClr>
              <a:buSzPct val="200000"/>
            </a:pPr>
            <a:r>
              <a:rPr lang="en-US" sz="1600" b="1" dirty="0"/>
              <a:t>Cost effective DPS Procurement solution </a:t>
            </a:r>
            <a:r>
              <a:rPr lang="en-US" sz="1600" dirty="0"/>
              <a:t>using the ‘</a:t>
            </a:r>
            <a:r>
              <a:rPr lang="en-US" sz="1600" b="1" dirty="0"/>
              <a:t>Plymouth Model</a:t>
            </a:r>
            <a:r>
              <a:rPr lang="en-US" sz="1600" dirty="0"/>
              <a:t>’ as framework agreements come up for renewal. </a:t>
            </a:r>
          </a:p>
          <a:p>
            <a:pPr>
              <a:buClr>
                <a:srgbClr val="FFC000"/>
              </a:buClr>
              <a:buSzPct val="200000"/>
            </a:pPr>
            <a:r>
              <a:rPr lang="en-US" sz="1600" b="1" dirty="0"/>
              <a:t>Migration of current Procurement system </a:t>
            </a:r>
            <a:r>
              <a:rPr lang="en-US" sz="1600" dirty="0"/>
              <a:t>to the DPS managed with the assistance of INCIC who provide the </a:t>
            </a:r>
            <a:r>
              <a:rPr lang="en-GB" sz="1600" dirty="0"/>
              <a:t>management and administration of the overall DPS structure and all documentation associated with it</a:t>
            </a:r>
            <a:endParaRPr lang="en-US" sz="1600" dirty="0"/>
          </a:p>
          <a:p>
            <a:pPr>
              <a:buClr>
                <a:srgbClr val="FFC000"/>
              </a:buClr>
              <a:buSzPct val="200000"/>
            </a:pPr>
            <a:r>
              <a:rPr lang="en-US" sz="1600" dirty="0"/>
              <a:t>Access to current, </a:t>
            </a:r>
            <a:r>
              <a:rPr lang="en-US" sz="1600" b="1" dirty="0"/>
              <a:t>legally compliant documentation, contracts and agreements</a:t>
            </a:r>
            <a:endParaRPr lang="en-US" sz="1600" dirty="0"/>
          </a:p>
          <a:p>
            <a:pPr marL="0" indent="0">
              <a:buClr>
                <a:srgbClr val="FFC000"/>
              </a:buClr>
              <a:buSzPct val="200000"/>
              <a:buNone/>
            </a:pPr>
            <a:endParaRPr lang="en-GB" sz="1000" b="1" dirty="0"/>
          </a:p>
          <a:p>
            <a:pPr marL="0" indent="0">
              <a:buNone/>
            </a:pPr>
            <a:r>
              <a:rPr lang="en-GB" sz="1800" b="1" dirty="0"/>
              <a:t>Costs of the DPS to Contractors</a:t>
            </a:r>
            <a:endParaRPr lang="en-GB" sz="1800" dirty="0"/>
          </a:p>
          <a:p>
            <a:pPr marL="0" indent="0">
              <a:buNone/>
            </a:pPr>
            <a:r>
              <a:rPr lang="en-GB" sz="1600" dirty="0"/>
              <a:t>There is </a:t>
            </a:r>
            <a:r>
              <a:rPr lang="en-GB" sz="1600" b="1" dirty="0"/>
              <a:t>no charge to Contractors (providers) </a:t>
            </a:r>
            <a:r>
              <a:rPr lang="en-GB" sz="1600" dirty="0"/>
              <a:t>who apply to join and are admitted to the DPS. </a:t>
            </a:r>
          </a:p>
        </p:txBody>
      </p:sp>
      <p:cxnSp>
        <p:nvCxnSpPr>
          <p:cNvPr id="8" name="Straight Connector 7"/>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11" name="TextBox 10"/>
          <p:cNvSpPr txBox="1"/>
          <p:nvPr/>
        </p:nvSpPr>
        <p:spPr>
          <a:xfrm>
            <a:off x="10006073" y="6153270"/>
            <a:ext cx="1844800" cy="369332"/>
          </a:xfrm>
          <a:prstGeom prst="rect">
            <a:avLst/>
          </a:prstGeom>
          <a:noFill/>
        </p:spPr>
        <p:txBody>
          <a:bodyPr wrap="none" rtlCol="0">
            <a:spAutoFit/>
          </a:bodyPr>
          <a:lstStyle/>
          <a:p>
            <a:r>
              <a:rPr lang="en-GB" dirty="0"/>
              <a:t>www.incic.org.uk</a:t>
            </a:r>
          </a:p>
        </p:txBody>
      </p:sp>
      <p:pic>
        <p:nvPicPr>
          <p:cNvPr id="12"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52205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009" y="3826134"/>
            <a:ext cx="1377457"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b="1" dirty="0">
                <a:solidFill>
                  <a:schemeClr val="tx1"/>
                </a:solidFill>
              </a:rPr>
              <a:t>Pre Procurement meetings  </a:t>
            </a:r>
          </a:p>
          <a:p>
            <a:r>
              <a:rPr lang="en-GB" sz="1300" b="1" dirty="0">
                <a:solidFill>
                  <a:schemeClr val="tx1"/>
                </a:solidFill>
              </a:rPr>
              <a:t>Soft market testing</a:t>
            </a:r>
          </a:p>
        </p:txBody>
      </p:sp>
      <p:sp>
        <p:nvSpPr>
          <p:cNvPr id="15" name="Rectangle 14"/>
          <p:cNvSpPr/>
          <p:nvPr/>
        </p:nvSpPr>
        <p:spPr>
          <a:xfrm>
            <a:off x="-6961" y="2031109"/>
            <a:ext cx="3251572" cy="3357321"/>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134532" y="113095"/>
            <a:ext cx="8183035" cy="584775"/>
          </a:xfrm>
          <a:prstGeom prst="rect">
            <a:avLst/>
          </a:prstGeom>
          <a:noFill/>
        </p:spPr>
        <p:txBody>
          <a:bodyPr wrap="square" rtlCol="0">
            <a:spAutoFit/>
          </a:bodyPr>
          <a:lstStyle/>
          <a:p>
            <a:pPr algn="ctr"/>
            <a:r>
              <a:rPr lang="en-GB" sz="3200" b="1" dirty="0">
                <a:solidFill>
                  <a:srgbClr val="009A46"/>
                </a:solidFill>
                <a:ea typeface="+mj-ea"/>
                <a:cs typeface="+mj-cs"/>
              </a:rPr>
              <a:t>DPS Set Up and Management Process Flow </a:t>
            </a:r>
          </a:p>
        </p:txBody>
      </p:sp>
      <p:sp>
        <p:nvSpPr>
          <p:cNvPr id="19" name="TextBox 18"/>
          <p:cNvSpPr txBox="1"/>
          <p:nvPr/>
        </p:nvSpPr>
        <p:spPr>
          <a:xfrm>
            <a:off x="112117" y="3023068"/>
            <a:ext cx="1926593" cy="338554"/>
          </a:xfrm>
          <a:prstGeom prst="rect">
            <a:avLst/>
          </a:prstGeom>
          <a:noFill/>
        </p:spPr>
        <p:txBody>
          <a:bodyPr wrap="square" rtlCol="0">
            <a:spAutoFit/>
          </a:bodyPr>
          <a:lstStyle/>
          <a:p>
            <a:r>
              <a:rPr lang="en-GB" sz="1600" b="1" dirty="0"/>
              <a:t>Development of DPS </a:t>
            </a:r>
          </a:p>
        </p:txBody>
      </p:sp>
      <p:sp>
        <p:nvSpPr>
          <p:cNvPr id="20" name="TextBox 19"/>
          <p:cNvSpPr txBox="1"/>
          <p:nvPr/>
        </p:nvSpPr>
        <p:spPr>
          <a:xfrm>
            <a:off x="3443305" y="3031926"/>
            <a:ext cx="3178624" cy="584775"/>
          </a:xfrm>
          <a:prstGeom prst="rect">
            <a:avLst/>
          </a:prstGeom>
          <a:noFill/>
        </p:spPr>
        <p:txBody>
          <a:bodyPr wrap="square" rtlCol="0">
            <a:spAutoFit/>
          </a:bodyPr>
          <a:lstStyle/>
          <a:p>
            <a:r>
              <a:rPr lang="en-GB" sz="1600" b="1" dirty="0"/>
              <a:t>Set up and advertisement of DPS Ongoing Management </a:t>
            </a:r>
          </a:p>
        </p:txBody>
      </p:sp>
      <p:pic>
        <p:nvPicPr>
          <p:cNvPr id="24" name="Picture 23" descr="INCIC"/>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7567" y="189050"/>
            <a:ext cx="2700865" cy="675524"/>
          </a:xfrm>
          <a:prstGeom prst="rect">
            <a:avLst/>
          </a:prstGeom>
          <a:noFill/>
          <a:ln>
            <a:noFill/>
          </a:ln>
        </p:spPr>
      </p:pic>
      <p:sp>
        <p:nvSpPr>
          <p:cNvPr id="25" name="Right Arrow 24"/>
          <p:cNvSpPr/>
          <p:nvPr/>
        </p:nvSpPr>
        <p:spPr>
          <a:xfrm>
            <a:off x="95785" y="3028412"/>
            <a:ext cx="3155784" cy="2360019"/>
          </a:xfrm>
          <a:prstGeom prst="rightArrow">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1582422" y="3814806"/>
            <a:ext cx="1246284"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Development of docs and Timetables</a:t>
            </a:r>
          </a:p>
        </p:txBody>
      </p:sp>
      <p:sp>
        <p:nvSpPr>
          <p:cNvPr id="27" name="Rectangle 26"/>
          <p:cNvSpPr/>
          <p:nvPr/>
        </p:nvSpPr>
        <p:spPr>
          <a:xfrm>
            <a:off x="3387269" y="3826134"/>
            <a:ext cx="1313425" cy="787229"/>
          </a:xfrm>
          <a:prstGeom prst="rect">
            <a:avLst/>
          </a:prstGeom>
          <a:solidFill>
            <a:srgbClr val="009A46"/>
          </a:solidFill>
          <a:ln>
            <a:solidFill>
              <a:srgbClr val="009A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bg1"/>
                </a:solidFill>
              </a:rPr>
              <a:t>Issue OJEU Notice </a:t>
            </a:r>
          </a:p>
        </p:txBody>
      </p:sp>
      <p:sp>
        <p:nvSpPr>
          <p:cNvPr id="28" name="Rectangle 27"/>
          <p:cNvSpPr/>
          <p:nvPr/>
        </p:nvSpPr>
        <p:spPr>
          <a:xfrm>
            <a:off x="4810728" y="3826134"/>
            <a:ext cx="1122152"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Initial DPS applicant evaluation </a:t>
            </a:r>
          </a:p>
        </p:txBody>
      </p:sp>
      <p:sp>
        <p:nvSpPr>
          <p:cNvPr id="29" name="Rectangle 28"/>
          <p:cNvSpPr/>
          <p:nvPr/>
        </p:nvSpPr>
        <p:spPr>
          <a:xfrm>
            <a:off x="6035272" y="3839195"/>
            <a:ext cx="1173313"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Ongoing DPS management</a:t>
            </a:r>
          </a:p>
        </p:txBody>
      </p:sp>
      <p:sp>
        <p:nvSpPr>
          <p:cNvPr id="30" name="Right Arrow 29"/>
          <p:cNvSpPr/>
          <p:nvPr/>
        </p:nvSpPr>
        <p:spPr>
          <a:xfrm>
            <a:off x="3387269" y="3041470"/>
            <a:ext cx="4276131" cy="2360019"/>
          </a:xfrm>
          <a:prstGeom prst="rightArrow">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7871632" y="3053696"/>
            <a:ext cx="2221602" cy="584775"/>
          </a:xfrm>
          <a:prstGeom prst="rect">
            <a:avLst/>
          </a:prstGeom>
          <a:noFill/>
        </p:spPr>
        <p:txBody>
          <a:bodyPr wrap="square" rtlCol="0">
            <a:spAutoFit/>
          </a:bodyPr>
          <a:lstStyle/>
          <a:p>
            <a:r>
              <a:rPr lang="en-GB" sz="1600" b="1" dirty="0"/>
              <a:t>Call for Competition Contract Award Process</a:t>
            </a:r>
          </a:p>
        </p:txBody>
      </p:sp>
      <p:sp>
        <p:nvSpPr>
          <p:cNvPr id="36" name="Rectangle 35"/>
          <p:cNvSpPr/>
          <p:nvPr/>
        </p:nvSpPr>
        <p:spPr>
          <a:xfrm>
            <a:off x="8085381" y="3780852"/>
            <a:ext cx="1122152"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Invitation To Tender (ITT)</a:t>
            </a:r>
          </a:p>
        </p:txBody>
      </p:sp>
      <p:sp>
        <p:nvSpPr>
          <p:cNvPr id="37" name="Rectangle 36"/>
          <p:cNvSpPr/>
          <p:nvPr/>
        </p:nvSpPr>
        <p:spPr>
          <a:xfrm>
            <a:off x="9317567" y="3780852"/>
            <a:ext cx="1122152"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Tender Evaluation </a:t>
            </a:r>
          </a:p>
        </p:txBody>
      </p:sp>
      <p:sp>
        <p:nvSpPr>
          <p:cNvPr id="38" name="Rectangle 37"/>
          <p:cNvSpPr/>
          <p:nvPr/>
        </p:nvSpPr>
        <p:spPr>
          <a:xfrm>
            <a:off x="10549753" y="3780852"/>
            <a:ext cx="1122152" cy="787229"/>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Contract Award Process</a:t>
            </a:r>
          </a:p>
        </p:txBody>
      </p:sp>
      <p:sp>
        <p:nvSpPr>
          <p:cNvPr id="39" name="Right Arrow 38"/>
          <p:cNvSpPr/>
          <p:nvPr/>
        </p:nvSpPr>
        <p:spPr>
          <a:xfrm>
            <a:off x="7867284" y="2994458"/>
            <a:ext cx="4236396" cy="2360019"/>
          </a:xfrm>
          <a:prstGeom prst="rightArrow">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3371523" y="2051102"/>
            <a:ext cx="4359274" cy="3350387"/>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7807639" y="2056428"/>
            <a:ext cx="4365270" cy="3324357"/>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38715" y="2453822"/>
            <a:ext cx="1364348" cy="369332"/>
          </a:xfrm>
          <a:prstGeom prst="rect">
            <a:avLst/>
          </a:prstGeom>
          <a:noFill/>
        </p:spPr>
        <p:txBody>
          <a:bodyPr wrap="none" rtlCol="0">
            <a:spAutoFit/>
          </a:bodyPr>
          <a:lstStyle/>
          <a:p>
            <a:r>
              <a:rPr lang="en-GB" b="1" dirty="0"/>
              <a:t>Preparation </a:t>
            </a:r>
          </a:p>
        </p:txBody>
      </p:sp>
      <p:sp>
        <p:nvSpPr>
          <p:cNvPr id="43" name="TextBox 42"/>
          <p:cNvSpPr txBox="1"/>
          <p:nvPr/>
        </p:nvSpPr>
        <p:spPr>
          <a:xfrm>
            <a:off x="3354562" y="2472241"/>
            <a:ext cx="877228" cy="369332"/>
          </a:xfrm>
          <a:prstGeom prst="rect">
            <a:avLst/>
          </a:prstGeom>
          <a:noFill/>
        </p:spPr>
        <p:txBody>
          <a:bodyPr wrap="none" rtlCol="0">
            <a:spAutoFit/>
          </a:bodyPr>
          <a:lstStyle/>
          <a:p>
            <a:r>
              <a:rPr lang="en-GB" b="1" dirty="0"/>
              <a:t>Stage 1</a:t>
            </a:r>
          </a:p>
        </p:txBody>
      </p:sp>
      <p:sp>
        <p:nvSpPr>
          <p:cNvPr id="44" name="TextBox 43"/>
          <p:cNvSpPr txBox="1"/>
          <p:nvPr/>
        </p:nvSpPr>
        <p:spPr>
          <a:xfrm>
            <a:off x="7807639" y="2431776"/>
            <a:ext cx="877228" cy="369332"/>
          </a:xfrm>
          <a:prstGeom prst="rect">
            <a:avLst/>
          </a:prstGeom>
          <a:noFill/>
        </p:spPr>
        <p:txBody>
          <a:bodyPr wrap="none" rtlCol="0">
            <a:spAutoFit/>
          </a:bodyPr>
          <a:lstStyle/>
          <a:p>
            <a:r>
              <a:rPr lang="en-GB" b="1" dirty="0"/>
              <a:t>Stage 2</a:t>
            </a:r>
          </a:p>
        </p:txBody>
      </p:sp>
      <p:sp>
        <p:nvSpPr>
          <p:cNvPr id="46" name="Rectangle 45"/>
          <p:cNvSpPr/>
          <p:nvPr/>
        </p:nvSpPr>
        <p:spPr>
          <a:xfrm>
            <a:off x="3387269" y="3638470"/>
            <a:ext cx="1338921" cy="3219529"/>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3417837" y="4670857"/>
            <a:ext cx="1293500" cy="2102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0000"/>
                </a:solidFill>
              </a:rPr>
              <a:t>PCC advertise ARMI DPS </a:t>
            </a:r>
            <a:endParaRPr lang="en-GB" sz="400" dirty="0">
              <a:solidFill>
                <a:srgbClr val="FF0000"/>
              </a:solidFill>
            </a:endParaRPr>
          </a:p>
          <a:p>
            <a:endParaRPr lang="en-GB" sz="400" dirty="0">
              <a:solidFill>
                <a:schemeClr val="tx1"/>
              </a:solidFill>
            </a:endParaRPr>
          </a:p>
          <a:p>
            <a:endParaRPr lang="en-GB" sz="400" dirty="0">
              <a:solidFill>
                <a:schemeClr val="tx1"/>
              </a:solidFill>
            </a:endParaRPr>
          </a:p>
          <a:p>
            <a:r>
              <a:rPr lang="en-GB" sz="1400" dirty="0">
                <a:solidFill>
                  <a:schemeClr val="tx1"/>
                </a:solidFill>
              </a:rPr>
              <a:t>INCIC is DPS contact point</a:t>
            </a:r>
          </a:p>
          <a:p>
            <a:endParaRPr lang="en-GB" sz="400" dirty="0">
              <a:solidFill>
                <a:schemeClr val="tx1"/>
              </a:solidFill>
            </a:endParaRPr>
          </a:p>
          <a:p>
            <a:endParaRPr lang="en-GB" sz="400" dirty="0">
              <a:solidFill>
                <a:schemeClr val="tx1"/>
              </a:solidFill>
            </a:endParaRPr>
          </a:p>
          <a:p>
            <a:r>
              <a:rPr lang="en-GB" sz="1400" dirty="0">
                <a:solidFill>
                  <a:srgbClr val="FF0000"/>
                </a:solidFill>
              </a:rPr>
              <a:t>PCC issue lists of DPS pass and fail applicants</a:t>
            </a:r>
          </a:p>
        </p:txBody>
      </p:sp>
      <p:sp>
        <p:nvSpPr>
          <p:cNvPr id="49" name="Rectangle 48"/>
          <p:cNvSpPr/>
          <p:nvPr/>
        </p:nvSpPr>
        <p:spPr>
          <a:xfrm>
            <a:off x="18740" y="5476649"/>
            <a:ext cx="3241617" cy="138135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p:cNvSpPr txBox="1"/>
          <p:nvPr/>
        </p:nvSpPr>
        <p:spPr>
          <a:xfrm>
            <a:off x="33521" y="5480544"/>
            <a:ext cx="3180522" cy="1292662"/>
          </a:xfrm>
          <a:prstGeom prst="rect">
            <a:avLst/>
          </a:prstGeom>
          <a:noFill/>
        </p:spPr>
        <p:txBody>
          <a:bodyPr wrap="square" rtlCol="0">
            <a:spAutoFit/>
          </a:bodyPr>
          <a:lstStyle/>
          <a:p>
            <a:r>
              <a:rPr lang="en-GB" sz="1400" dirty="0"/>
              <a:t>INCIC develop DPS with input from </a:t>
            </a:r>
            <a:r>
              <a:rPr lang="en-GB" sz="1400" dirty="0">
                <a:solidFill>
                  <a:srgbClr val="FF0000"/>
                </a:solidFill>
              </a:rPr>
              <a:t>PCC</a:t>
            </a:r>
            <a:r>
              <a:rPr lang="en-GB" sz="1400" dirty="0"/>
              <a:t> and stakeholders. </a:t>
            </a:r>
            <a:endParaRPr lang="en-GB" sz="400" dirty="0"/>
          </a:p>
          <a:p>
            <a:endParaRPr lang="en-GB" sz="400" dirty="0"/>
          </a:p>
          <a:p>
            <a:r>
              <a:rPr lang="en-GB" sz="1400" dirty="0"/>
              <a:t>INCIC prepare documentation and timetables for OJEU Notice. </a:t>
            </a:r>
          </a:p>
          <a:p>
            <a:endParaRPr lang="en-GB" sz="400" dirty="0"/>
          </a:p>
          <a:p>
            <a:r>
              <a:rPr lang="en-GB" sz="1400" dirty="0"/>
              <a:t>INCIC prepare all paperwork for ITT.</a:t>
            </a:r>
          </a:p>
        </p:txBody>
      </p:sp>
      <p:sp>
        <p:nvSpPr>
          <p:cNvPr id="51" name="Rectangle 50"/>
          <p:cNvSpPr/>
          <p:nvPr/>
        </p:nvSpPr>
        <p:spPr>
          <a:xfrm>
            <a:off x="4790670" y="5493063"/>
            <a:ext cx="2927157" cy="136493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7813801" y="5501631"/>
            <a:ext cx="4343362" cy="1356369"/>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p:cNvSpPr txBox="1"/>
          <p:nvPr/>
        </p:nvSpPr>
        <p:spPr>
          <a:xfrm>
            <a:off x="38715" y="2120032"/>
            <a:ext cx="1870577" cy="369332"/>
          </a:xfrm>
          <a:prstGeom prst="rect">
            <a:avLst/>
          </a:prstGeom>
          <a:noFill/>
        </p:spPr>
        <p:txBody>
          <a:bodyPr wrap="none" rtlCol="0">
            <a:spAutoFit/>
          </a:bodyPr>
          <a:lstStyle/>
          <a:p>
            <a:r>
              <a:rPr lang="en-GB" b="1" dirty="0"/>
              <a:t>Pre-Procurement</a:t>
            </a:r>
            <a:r>
              <a:rPr lang="en-GB" dirty="0"/>
              <a:t> </a:t>
            </a:r>
          </a:p>
        </p:txBody>
      </p:sp>
      <p:sp>
        <p:nvSpPr>
          <p:cNvPr id="54" name="TextBox 53"/>
          <p:cNvSpPr txBox="1"/>
          <p:nvPr/>
        </p:nvSpPr>
        <p:spPr>
          <a:xfrm>
            <a:off x="7800026" y="2111354"/>
            <a:ext cx="2621423" cy="369332"/>
          </a:xfrm>
          <a:prstGeom prst="rect">
            <a:avLst/>
          </a:prstGeom>
          <a:noFill/>
        </p:spPr>
        <p:txBody>
          <a:bodyPr wrap="none" rtlCol="0">
            <a:spAutoFit/>
          </a:bodyPr>
          <a:lstStyle/>
          <a:p>
            <a:r>
              <a:rPr lang="en-GB" b="1" dirty="0"/>
              <a:t>Invitation To Tender (ITT)</a:t>
            </a:r>
            <a:r>
              <a:rPr lang="en-GB" dirty="0"/>
              <a:t> </a:t>
            </a:r>
          </a:p>
        </p:txBody>
      </p:sp>
      <p:sp>
        <p:nvSpPr>
          <p:cNvPr id="55" name="TextBox 54"/>
          <p:cNvSpPr txBox="1"/>
          <p:nvPr/>
        </p:nvSpPr>
        <p:spPr>
          <a:xfrm>
            <a:off x="3345832" y="2148146"/>
            <a:ext cx="2779031" cy="369332"/>
          </a:xfrm>
          <a:prstGeom prst="rect">
            <a:avLst/>
          </a:prstGeom>
          <a:noFill/>
        </p:spPr>
        <p:txBody>
          <a:bodyPr wrap="none" rtlCol="0">
            <a:spAutoFit/>
          </a:bodyPr>
          <a:lstStyle/>
          <a:p>
            <a:r>
              <a:rPr lang="en-GB" b="1" dirty="0"/>
              <a:t>Establish and Manage DPS</a:t>
            </a:r>
            <a:endParaRPr lang="en-GB" dirty="0"/>
          </a:p>
        </p:txBody>
      </p:sp>
      <p:sp>
        <p:nvSpPr>
          <p:cNvPr id="56" name="TextBox 55"/>
          <p:cNvSpPr txBox="1"/>
          <p:nvPr/>
        </p:nvSpPr>
        <p:spPr>
          <a:xfrm>
            <a:off x="7808509" y="5527940"/>
            <a:ext cx="4158646" cy="1292662"/>
          </a:xfrm>
          <a:prstGeom prst="rect">
            <a:avLst/>
          </a:prstGeom>
          <a:noFill/>
        </p:spPr>
        <p:txBody>
          <a:bodyPr wrap="square" rtlCol="0">
            <a:spAutoFit/>
          </a:bodyPr>
          <a:lstStyle/>
          <a:p>
            <a:r>
              <a:rPr lang="en-GB" sz="1400" dirty="0"/>
              <a:t>Invitations To Tender (ITT) managed by INCIC plus any additional requests by DPS customers.</a:t>
            </a:r>
          </a:p>
          <a:p>
            <a:endParaRPr lang="en-GB" sz="400" dirty="0"/>
          </a:p>
          <a:p>
            <a:r>
              <a:rPr lang="en-GB" sz="1400" dirty="0">
                <a:solidFill>
                  <a:srgbClr val="FF0000"/>
                </a:solidFill>
              </a:rPr>
              <a:t>Initial ITT for PCC to tender for replacement of existing bathroom framework.  </a:t>
            </a:r>
          </a:p>
          <a:p>
            <a:endParaRPr lang="en-GB" sz="400" dirty="0"/>
          </a:p>
          <a:p>
            <a:r>
              <a:rPr lang="en-GB" sz="1400" dirty="0">
                <a:solidFill>
                  <a:srgbClr val="FF0000"/>
                </a:solidFill>
              </a:rPr>
              <a:t>PCC will approve all successful suppliers.</a:t>
            </a:r>
          </a:p>
        </p:txBody>
      </p:sp>
      <p:sp>
        <p:nvSpPr>
          <p:cNvPr id="59" name="TextBox 58"/>
          <p:cNvSpPr txBox="1"/>
          <p:nvPr/>
        </p:nvSpPr>
        <p:spPr>
          <a:xfrm>
            <a:off x="4741936" y="5501631"/>
            <a:ext cx="2975574" cy="1446550"/>
          </a:xfrm>
          <a:prstGeom prst="rect">
            <a:avLst/>
          </a:prstGeom>
          <a:noFill/>
        </p:spPr>
        <p:txBody>
          <a:bodyPr wrap="square" rtlCol="0">
            <a:spAutoFit/>
          </a:bodyPr>
          <a:lstStyle/>
          <a:p>
            <a:r>
              <a:rPr lang="en-GB" sz="1400" dirty="0">
                <a:solidFill>
                  <a:srgbClr val="FF0000"/>
                </a:solidFill>
              </a:rPr>
              <a:t>PCC issue OJEU Notice for ARMI DPS</a:t>
            </a:r>
            <a:r>
              <a:rPr lang="en-GB" sz="1400" dirty="0"/>
              <a:t>.</a:t>
            </a:r>
          </a:p>
          <a:p>
            <a:endParaRPr lang="en-GB" sz="400" dirty="0"/>
          </a:p>
          <a:p>
            <a:r>
              <a:rPr lang="en-GB" sz="1400" dirty="0"/>
              <a:t>INCIC manage all enquires and applications.  </a:t>
            </a:r>
          </a:p>
          <a:p>
            <a:endParaRPr lang="en-GB" sz="400" dirty="0"/>
          </a:p>
          <a:p>
            <a:r>
              <a:rPr lang="en-GB" sz="1400" dirty="0"/>
              <a:t>INCIC process applicants within 10 days.  </a:t>
            </a:r>
          </a:p>
          <a:p>
            <a:endParaRPr lang="en-GB" sz="1000" dirty="0"/>
          </a:p>
        </p:txBody>
      </p:sp>
      <p:sp>
        <p:nvSpPr>
          <p:cNvPr id="60" name="TextBox 59"/>
          <p:cNvSpPr txBox="1"/>
          <p:nvPr/>
        </p:nvSpPr>
        <p:spPr>
          <a:xfrm>
            <a:off x="57150" y="1149522"/>
            <a:ext cx="12100012" cy="646331"/>
          </a:xfrm>
          <a:prstGeom prst="rect">
            <a:avLst/>
          </a:prstGeom>
          <a:noFill/>
        </p:spPr>
        <p:txBody>
          <a:bodyPr wrap="square" rtlCol="0">
            <a:spAutoFit/>
          </a:bodyPr>
          <a:lstStyle/>
          <a:p>
            <a:r>
              <a:rPr lang="en-GB" dirty="0"/>
              <a:t>INCIC and PCC are currently working together to establish a DPS for the re-tendering of  the framework for bathroom adaptations.  As an illustration, the responsibilities of INCIC and PCC</a:t>
            </a:r>
            <a:r>
              <a:rPr lang="en-GB" b="1" dirty="0"/>
              <a:t> </a:t>
            </a:r>
            <a:r>
              <a:rPr lang="en-GB" dirty="0"/>
              <a:t>are as follows:</a:t>
            </a:r>
          </a:p>
        </p:txBody>
      </p:sp>
      <p:sp>
        <p:nvSpPr>
          <p:cNvPr id="61" name="Rectangle 60"/>
          <p:cNvSpPr/>
          <p:nvPr/>
        </p:nvSpPr>
        <p:spPr>
          <a:xfrm>
            <a:off x="44787" y="1133475"/>
            <a:ext cx="12112375" cy="676275"/>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5" descr="Plymouth City Counc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044" y="232444"/>
            <a:ext cx="952500" cy="742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8833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1496144"/>
            <a:ext cx="11659128" cy="5361856"/>
          </a:xfrm>
        </p:spPr>
        <p:txBody>
          <a:bodyPr>
            <a:normAutofit/>
          </a:bodyPr>
          <a:lstStyle/>
          <a:p>
            <a:pPr>
              <a:lnSpc>
                <a:spcPct val="100000"/>
              </a:lnSpc>
              <a:spcBef>
                <a:spcPts val="0"/>
              </a:spcBef>
              <a:buClr>
                <a:srgbClr val="FFC000"/>
              </a:buClr>
              <a:buSzPct val="200000"/>
            </a:pPr>
            <a:r>
              <a:rPr lang="en-US" sz="1900" dirty="0">
                <a:solidFill>
                  <a:prstClr val="black"/>
                </a:solidFill>
              </a:rPr>
              <a:t>The </a:t>
            </a:r>
            <a:r>
              <a:rPr lang="en-US" sz="1900" b="1" dirty="0">
                <a:solidFill>
                  <a:srgbClr val="FF0000"/>
                </a:solidFill>
              </a:rPr>
              <a:t>Plymouth Model </a:t>
            </a:r>
            <a:r>
              <a:rPr lang="en-US" sz="1900" dirty="0">
                <a:solidFill>
                  <a:prstClr val="black"/>
                </a:solidFill>
              </a:rPr>
              <a:t>for bathroom adaptations will be used by the DPS being procured by PCC</a:t>
            </a:r>
          </a:p>
          <a:p>
            <a:pPr>
              <a:lnSpc>
                <a:spcPct val="100000"/>
              </a:lnSpc>
              <a:spcBef>
                <a:spcPts val="0"/>
              </a:spcBef>
              <a:buClr>
                <a:srgbClr val="FFC000"/>
              </a:buClr>
              <a:buSzPct val="200000"/>
            </a:pPr>
            <a:endParaRPr lang="en-US" sz="900" dirty="0">
              <a:solidFill>
                <a:prstClr val="black"/>
              </a:solidFill>
            </a:endParaRPr>
          </a:p>
          <a:p>
            <a:pPr>
              <a:lnSpc>
                <a:spcPct val="100000"/>
              </a:lnSpc>
              <a:spcBef>
                <a:spcPts val="0"/>
              </a:spcBef>
              <a:buClr>
                <a:srgbClr val="FFC000"/>
              </a:buClr>
              <a:buSzPct val="200000"/>
            </a:pPr>
            <a:r>
              <a:rPr lang="en-US" sz="1900" dirty="0">
                <a:solidFill>
                  <a:prstClr val="black"/>
                </a:solidFill>
              </a:rPr>
              <a:t>The original Plymouth Model was used by PCC to procure its last bathroom framework.  It was simple and effective </a:t>
            </a:r>
            <a:r>
              <a:rPr lang="en-US" sz="1900" b="1" dirty="0">
                <a:solidFill>
                  <a:prstClr val="black"/>
                </a:solidFill>
              </a:rPr>
              <a:t>cost plus model</a:t>
            </a:r>
            <a:r>
              <a:rPr lang="en-US" sz="1900" dirty="0">
                <a:solidFill>
                  <a:prstClr val="black"/>
                </a:solidFill>
              </a:rPr>
              <a:t>, reducing administration costs whilst providing better outcomes for stakeholders </a:t>
            </a:r>
            <a:endParaRPr lang="en-US" sz="1900" b="1" dirty="0">
              <a:solidFill>
                <a:prstClr val="black"/>
              </a:solidFill>
            </a:endParaRPr>
          </a:p>
          <a:p>
            <a:pPr marL="0" indent="0">
              <a:lnSpc>
                <a:spcPct val="100000"/>
              </a:lnSpc>
              <a:spcBef>
                <a:spcPts val="0"/>
              </a:spcBef>
              <a:buNone/>
            </a:pPr>
            <a:endParaRPr lang="en-US" sz="1000" b="1" dirty="0">
              <a:solidFill>
                <a:prstClr val="black"/>
              </a:solidFill>
            </a:endParaRPr>
          </a:p>
          <a:p>
            <a:pPr marL="0" indent="0">
              <a:lnSpc>
                <a:spcPct val="100000"/>
              </a:lnSpc>
              <a:spcBef>
                <a:spcPts val="0"/>
              </a:spcBef>
              <a:buNone/>
            </a:pPr>
            <a:r>
              <a:rPr lang="en-US" sz="1900" b="1" dirty="0">
                <a:solidFill>
                  <a:prstClr val="black"/>
                </a:solidFill>
              </a:rPr>
              <a:t>Key Elements</a:t>
            </a:r>
          </a:p>
          <a:p>
            <a:pPr>
              <a:lnSpc>
                <a:spcPct val="100000"/>
              </a:lnSpc>
              <a:spcBef>
                <a:spcPts val="0"/>
              </a:spcBef>
              <a:buClr>
                <a:srgbClr val="FFC000"/>
              </a:buClr>
              <a:buSzPct val="200000"/>
            </a:pPr>
            <a:r>
              <a:rPr lang="en-US" sz="1900" b="1" dirty="0">
                <a:solidFill>
                  <a:prstClr val="black"/>
                </a:solidFill>
              </a:rPr>
              <a:t>Historic data </a:t>
            </a:r>
            <a:r>
              <a:rPr lang="en-US" sz="1900" dirty="0">
                <a:solidFill>
                  <a:prstClr val="black"/>
                </a:solidFill>
              </a:rPr>
              <a:t>of spend on adaptations from the previous financial year</a:t>
            </a:r>
          </a:p>
          <a:p>
            <a:pPr>
              <a:lnSpc>
                <a:spcPct val="100000"/>
              </a:lnSpc>
              <a:spcBef>
                <a:spcPts val="0"/>
              </a:spcBef>
              <a:buClr>
                <a:srgbClr val="FFC000"/>
              </a:buClr>
              <a:buSzPct val="200000"/>
            </a:pPr>
            <a:endParaRPr lang="en-US" sz="900" b="1" dirty="0">
              <a:solidFill>
                <a:prstClr val="black"/>
              </a:solidFill>
            </a:endParaRPr>
          </a:p>
          <a:p>
            <a:pPr>
              <a:lnSpc>
                <a:spcPct val="100000"/>
              </a:lnSpc>
              <a:spcBef>
                <a:spcPts val="0"/>
              </a:spcBef>
              <a:buClr>
                <a:srgbClr val="FFC000"/>
              </a:buClr>
              <a:buSzPct val="200000"/>
            </a:pPr>
            <a:r>
              <a:rPr lang="en-US" sz="1900" b="1" dirty="0">
                <a:solidFill>
                  <a:prstClr val="black"/>
                </a:solidFill>
              </a:rPr>
              <a:t>Schedule of Rates </a:t>
            </a:r>
            <a:r>
              <a:rPr lang="en-US" sz="1900" dirty="0">
                <a:solidFill>
                  <a:prstClr val="black"/>
                </a:solidFill>
              </a:rPr>
              <a:t>including time to perform a task and product specification based on the performance required</a:t>
            </a:r>
          </a:p>
          <a:p>
            <a:pPr>
              <a:lnSpc>
                <a:spcPct val="100000"/>
              </a:lnSpc>
              <a:spcBef>
                <a:spcPts val="0"/>
              </a:spcBef>
              <a:buClr>
                <a:srgbClr val="FFC000"/>
              </a:buClr>
              <a:buSzPct val="200000"/>
            </a:pPr>
            <a:endParaRPr lang="en-US" sz="900" dirty="0">
              <a:solidFill>
                <a:prstClr val="black"/>
              </a:solidFill>
            </a:endParaRPr>
          </a:p>
          <a:p>
            <a:pPr>
              <a:lnSpc>
                <a:spcPct val="100000"/>
              </a:lnSpc>
              <a:spcBef>
                <a:spcPts val="0"/>
              </a:spcBef>
              <a:buClr>
                <a:srgbClr val="FFC000"/>
              </a:buClr>
              <a:buSzPct val="200000"/>
            </a:pPr>
            <a:r>
              <a:rPr lang="en-US" sz="1900" b="1" dirty="0">
                <a:solidFill>
                  <a:prstClr val="black"/>
                </a:solidFill>
              </a:rPr>
              <a:t>Hourly Rates </a:t>
            </a:r>
            <a:r>
              <a:rPr lang="en-US" sz="1900" dirty="0">
                <a:solidFill>
                  <a:prstClr val="black"/>
                </a:solidFill>
              </a:rPr>
              <a:t>based on local trade rates to perform task s and historic data</a:t>
            </a:r>
          </a:p>
          <a:p>
            <a:pPr marL="0" indent="0">
              <a:lnSpc>
                <a:spcPct val="100000"/>
              </a:lnSpc>
              <a:spcBef>
                <a:spcPts val="0"/>
              </a:spcBef>
              <a:buClr>
                <a:srgbClr val="FFC000"/>
              </a:buClr>
              <a:buSzPct val="200000"/>
              <a:buNone/>
            </a:pPr>
            <a:endParaRPr lang="en-US" sz="900" dirty="0">
              <a:solidFill>
                <a:prstClr val="black"/>
              </a:solidFill>
            </a:endParaRPr>
          </a:p>
          <a:p>
            <a:pPr>
              <a:lnSpc>
                <a:spcPct val="100000"/>
              </a:lnSpc>
              <a:spcBef>
                <a:spcPts val="0"/>
              </a:spcBef>
              <a:buClr>
                <a:srgbClr val="FFC000"/>
              </a:buClr>
              <a:buSzPct val="200000"/>
            </a:pPr>
            <a:r>
              <a:rPr lang="en-US" sz="1900" b="1" dirty="0">
                <a:solidFill>
                  <a:prstClr val="black"/>
                </a:solidFill>
              </a:rPr>
              <a:t>Suppliers </a:t>
            </a:r>
            <a:r>
              <a:rPr lang="en-US" sz="1900" dirty="0">
                <a:solidFill>
                  <a:prstClr val="black"/>
                </a:solidFill>
              </a:rPr>
              <a:t>provide their best product match and price against the product specification</a:t>
            </a:r>
          </a:p>
          <a:p>
            <a:pPr>
              <a:lnSpc>
                <a:spcPct val="100000"/>
              </a:lnSpc>
              <a:spcBef>
                <a:spcPts val="0"/>
              </a:spcBef>
              <a:buClr>
                <a:srgbClr val="FFC000"/>
              </a:buClr>
              <a:buSzPct val="200000"/>
            </a:pPr>
            <a:endParaRPr lang="en-US" sz="900" dirty="0">
              <a:solidFill>
                <a:prstClr val="black"/>
              </a:solidFill>
            </a:endParaRPr>
          </a:p>
          <a:p>
            <a:pPr>
              <a:lnSpc>
                <a:spcPct val="100000"/>
              </a:lnSpc>
              <a:spcBef>
                <a:spcPts val="0"/>
              </a:spcBef>
              <a:buClr>
                <a:srgbClr val="FFC000"/>
              </a:buClr>
              <a:buSzPct val="200000"/>
            </a:pPr>
            <a:r>
              <a:rPr lang="en-US" sz="1900" b="1" dirty="0">
                <a:solidFill>
                  <a:prstClr val="black"/>
                </a:solidFill>
              </a:rPr>
              <a:t>Contractors</a:t>
            </a:r>
            <a:r>
              <a:rPr lang="en-US" sz="1900" dirty="0">
                <a:solidFill>
                  <a:prstClr val="black"/>
                </a:solidFill>
              </a:rPr>
              <a:t> accept established trade hourly rates and access Suppliers best prices through the framework</a:t>
            </a:r>
          </a:p>
          <a:p>
            <a:pPr marL="0" indent="0">
              <a:lnSpc>
                <a:spcPct val="100000"/>
              </a:lnSpc>
              <a:spcBef>
                <a:spcPts val="0"/>
              </a:spcBef>
              <a:buClr>
                <a:srgbClr val="FFC000"/>
              </a:buClr>
              <a:buSzPct val="200000"/>
              <a:buNone/>
            </a:pPr>
            <a:endParaRPr lang="en-US" sz="900" dirty="0">
              <a:solidFill>
                <a:prstClr val="black"/>
              </a:solidFill>
            </a:endParaRPr>
          </a:p>
          <a:p>
            <a:pPr>
              <a:lnSpc>
                <a:spcPct val="100000"/>
              </a:lnSpc>
              <a:spcBef>
                <a:spcPts val="0"/>
              </a:spcBef>
              <a:buClr>
                <a:srgbClr val="FFC000"/>
              </a:buClr>
              <a:buSzPct val="200000"/>
            </a:pPr>
            <a:r>
              <a:rPr lang="en-US" sz="1900" b="1" dirty="0">
                <a:solidFill>
                  <a:prstClr val="black"/>
                </a:solidFill>
              </a:rPr>
              <a:t>Overhead and Profit</a:t>
            </a:r>
            <a:r>
              <a:rPr lang="en-US" sz="1900" dirty="0">
                <a:solidFill>
                  <a:prstClr val="black"/>
                </a:solidFill>
              </a:rPr>
              <a:t> added by Customer, normally up to 25%</a:t>
            </a:r>
          </a:p>
          <a:p>
            <a:pPr>
              <a:lnSpc>
                <a:spcPct val="100000"/>
              </a:lnSpc>
              <a:spcBef>
                <a:spcPts val="0"/>
              </a:spcBef>
              <a:buClr>
                <a:srgbClr val="FFC000"/>
              </a:buClr>
              <a:buSzPct val="200000"/>
            </a:pPr>
            <a:endParaRPr lang="en-US" sz="800" dirty="0">
              <a:solidFill>
                <a:prstClr val="black"/>
              </a:solidFill>
            </a:endParaRPr>
          </a:p>
          <a:p>
            <a:pPr>
              <a:lnSpc>
                <a:spcPct val="100000"/>
              </a:lnSpc>
              <a:spcBef>
                <a:spcPts val="0"/>
              </a:spcBef>
              <a:buClr>
                <a:srgbClr val="FFC000"/>
              </a:buClr>
              <a:buSzPct val="200000"/>
            </a:pPr>
            <a:r>
              <a:rPr lang="en-US" sz="1900" b="1" dirty="0">
                <a:solidFill>
                  <a:prstClr val="black"/>
                </a:solidFill>
              </a:rPr>
              <a:t>Selection</a:t>
            </a:r>
            <a:r>
              <a:rPr lang="en-US" sz="1900" dirty="0">
                <a:solidFill>
                  <a:prstClr val="black"/>
                </a:solidFill>
              </a:rPr>
              <a:t> based on criteria laid down on application.  Providers (Suppliers and Contractors) are then selected</a:t>
            </a:r>
            <a:endParaRPr lang="en-GB" sz="1900" dirty="0"/>
          </a:p>
        </p:txBody>
      </p:sp>
      <p:pic>
        <p:nvPicPr>
          <p:cNvPr id="4" name="Picture 1" descr="INC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7" name="Title 1"/>
          <p:cNvSpPr txBox="1">
            <a:spLocks/>
          </p:cNvSpPr>
          <p:nvPr/>
        </p:nvSpPr>
        <p:spPr>
          <a:xfrm>
            <a:off x="1" y="11218"/>
            <a:ext cx="10553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solidFill>
                  <a:srgbClr val="009A46"/>
                </a:solidFill>
                <a:latin typeface="+mn-lt"/>
              </a:rPr>
              <a:t>The Plymouth Model  </a:t>
            </a:r>
          </a:p>
        </p:txBody>
      </p:sp>
      <p:cxnSp>
        <p:nvCxnSpPr>
          <p:cNvPr id="9" name="Straight Connector 8"/>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006073" y="6153270"/>
            <a:ext cx="1844800" cy="369332"/>
          </a:xfrm>
          <a:prstGeom prst="rect">
            <a:avLst/>
          </a:prstGeom>
          <a:noFill/>
        </p:spPr>
        <p:txBody>
          <a:bodyPr wrap="none" rtlCol="0">
            <a:spAutoFit/>
          </a:bodyPr>
          <a:lstStyle/>
          <a:p>
            <a:r>
              <a:rPr lang="en-GB" dirty="0"/>
              <a:t>www.incic.org.uk</a:t>
            </a:r>
          </a:p>
        </p:txBody>
      </p:sp>
      <p:pic>
        <p:nvPicPr>
          <p:cNvPr id="11" name="Picture 5" descr="Plymouth City Counc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044" y="232444"/>
            <a:ext cx="952500" cy="742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8830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1496144"/>
            <a:ext cx="11659128" cy="4390306"/>
          </a:xfrm>
        </p:spPr>
        <p:txBody>
          <a:bodyPr>
            <a:normAutofit/>
          </a:bodyPr>
          <a:lstStyle/>
          <a:p>
            <a:pPr marL="0" indent="0">
              <a:buNone/>
            </a:pPr>
            <a:endParaRPr lang="en-GB" sz="1100" dirty="0"/>
          </a:p>
          <a:p>
            <a:pPr>
              <a:buClr>
                <a:srgbClr val="FFC000"/>
              </a:buClr>
              <a:buSzPct val="200000"/>
            </a:pPr>
            <a:r>
              <a:rPr lang="en-GB" sz="2000" dirty="0"/>
              <a:t>Once Providers have gone through the pre-qualification process and been approved onto the DPS, each council will then run tenders, based on the Plymouth Model, supported by INCIC through their systems </a:t>
            </a:r>
          </a:p>
          <a:p>
            <a:pPr marL="0" indent="0">
              <a:buClr>
                <a:srgbClr val="FFC000"/>
              </a:buClr>
              <a:buSzPct val="200000"/>
              <a:buNone/>
            </a:pPr>
            <a:endParaRPr lang="en-GB" sz="1000" dirty="0"/>
          </a:p>
          <a:p>
            <a:pPr>
              <a:buClr>
                <a:srgbClr val="FFC000"/>
              </a:buClr>
              <a:buSzPct val="200000"/>
            </a:pPr>
            <a:r>
              <a:rPr lang="en-GB" sz="2000" dirty="0"/>
              <a:t>The outcome of the tender process will establish a list of approved Providers for each council, with agreed schedule of rates and prices </a:t>
            </a:r>
          </a:p>
          <a:p>
            <a:pPr marL="0" indent="0">
              <a:buClr>
                <a:srgbClr val="FFC000"/>
              </a:buClr>
              <a:buSzPct val="200000"/>
              <a:buNone/>
            </a:pPr>
            <a:endParaRPr lang="en-GB" sz="1000" dirty="0"/>
          </a:p>
          <a:p>
            <a:pPr>
              <a:buClr>
                <a:srgbClr val="FFC000"/>
              </a:buClr>
              <a:buSzPct val="200000"/>
            </a:pPr>
            <a:r>
              <a:rPr lang="en-GB" sz="2000" dirty="0"/>
              <a:t>This arrangement will be in a place for a period of time, to be agreed, and contracts will be established with these Providers.  The call-off from the list of Providers will be on the current  selection basis</a:t>
            </a:r>
          </a:p>
          <a:p>
            <a:pPr marL="0" indent="0">
              <a:buClr>
                <a:srgbClr val="FFC000"/>
              </a:buClr>
              <a:buSzPct val="200000"/>
              <a:buNone/>
            </a:pPr>
            <a:endParaRPr lang="en-GB" sz="1000" dirty="0"/>
          </a:p>
          <a:p>
            <a:pPr>
              <a:buClr>
                <a:srgbClr val="FFC000"/>
              </a:buClr>
              <a:buSzPct val="200000"/>
            </a:pPr>
            <a:r>
              <a:rPr lang="en-GB" sz="2000" dirty="0"/>
              <a:t>The specifications, performance indicators, management and presentation of documents will be standardised.  In addition, each authority will also set out their specific requirements on Contractor selection e.g. geographic locations, number of Contractors required, etc. </a:t>
            </a:r>
            <a:endParaRPr lang="en-GB" sz="1900" dirty="0"/>
          </a:p>
        </p:txBody>
      </p:sp>
      <p:pic>
        <p:nvPicPr>
          <p:cNvPr id="4" name="Picture 1" descr="INC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sp>
        <p:nvSpPr>
          <p:cNvPr id="7" name="Title 1"/>
          <p:cNvSpPr txBox="1">
            <a:spLocks/>
          </p:cNvSpPr>
          <p:nvPr/>
        </p:nvSpPr>
        <p:spPr>
          <a:xfrm>
            <a:off x="1" y="11218"/>
            <a:ext cx="10553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dirty="0">
                <a:solidFill>
                  <a:srgbClr val="009A46"/>
                </a:solidFill>
                <a:latin typeface="+mn-lt"/>
              </a:rPr>
              <a:t>Invitation to Tender (ITT)</a:t>
            </a:r>
          </a:p>
          <a:p>
            <a:pPr algn="ctr"/>
            <a:r>
              <a:rPr lang="en-GB" sz="3200" b="1" dirty="0">
                <a:solidFill>
                  <a:srgbClr val="009A46"/>
                </a:solidFill>
                <a:latin typeface="+mn-lt"/>
              </a:rPr>
              <a:t>using The Plymouth Model  </a:t>
            </a:r>
          </a:p>
        </p:txBody>
      </p:sp>
      <p:cxnSp>
        <p:nvCxnSpPr>
          <p:cNvPr id="9" name="Straight Connector 8"/>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006073" y="6153270"/>
            <a:ext cx="1844800" cy="369332"/>
          </a:xfrm>
          <a:prstGeom prst="rect">
            <a:avLst/>
          </a:prstGeom>
          <a:noFill/>
        </p:spPr>
        <p:txBody>
          <a:bodyPr wrap="none" rtlCol="0">
            <a:spAutoFit/>
          </a:bodyPr>
          <a:lstStyle/>
          <a:p>
            <a:r>
              <a:rPr lang="en-GB" dirty="0"/>
              <a:t>www.incic.org.uk</a:t>
            </a:r>
          </a:p>
        </p:txBody>
      </p:sp>
    </p:spTree>
    <p:extLst>
      <p:ext uri="{BB962C8B-B14F-4D97-AF65-F5344CB8AC3E}">
        <p14:creationId xmlns:p14="http://schemas.microsoft.com/office/powerpoint/2010/main" val="34110022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7675" y="116008"/>
            <a:ext cx="9263342" cy="790789"/>
          </a:xfrm>
        </p:spPr>
        <p:txBody>
          <a:bodyPr>
            <a:noAutofit/>
          </a:bodyPr>
          <a:lstStyle/>
          <a:p>
            <a:r>
              <a:rPr lang="en-GB" sz="3200" b="1" spc="300" dirty="0">
                <a:solidFill>
                  <a:srgbClr val="009A46"/>
                </a:solidFill>
                <a:latin typeface="+mn-lt"/>
              </a:rPr>
              <a:t>Provider Registration Process for DPS</a:t>
            </a:r>
            <a:endParaRPr lang="en-GB" sz="3200" b="1" dirty="0">
              <a:solidFill>
                <a:srgbClr val="009A46"/>
              </a:solidFill>
              <a:latin typeface="+mn-lt"/>
            </a:endParaRPr>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7429" y="1589887"/>
            <a:ext cx="8699764" cy="4137200"/>
          </a:xfrm>
          <a:prstGeom prst="rect">
            <a:avLst/>
          </a:prstGeom>
        </p:spPr>
      </p:pic>
    </p:spTree>
    <p:extLst>
      <p:ext uri="{BB962C8B-B14F-4D97-AF65-F5344CB8AC3E}">
        <p14:creationId xmlns:p14="http://schemas.microsoft.com/office/powerpoint/2010/main" val="3561892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152" y="184606"/>
            <a:ext cx="10714224" cy="790789"/>
          </a:xfrm>
        </p:spPr>
        <p:txBody>
          <a:bodyPr>
            <a:noAutofit/>
          </a:bodyPr>
          <a:lstStyle/>
          <a:p>
            <a:r>
              <a:rPr lang="en-GB" sz="3600" b="1" spc="300" dirty="0">
                <a:solidFill>
                  <a:srgbClr val="FF0000"/>
                </a:solidFill>
                <a:latin typeface="+mn-lt"/>
              </a:rPr>
              <a:t>Trust</a:t>
            </a:r>
            <a:r>
              <a:rPr lang="en-GB" sz="3600" b="1" spc="300" dirty="0">
                <a:solidFill>
                  <a:srgbClr val="002B4C"/>
                </a:solidFill>
                <a:latin typeface="+mn-lt"/>
              </a:rPr>
              <a:t>Mark</a:t>
            </a:r>
            <a:endParaRPr lang="en-GB" sz="3600" b="1" dirty="0">
              <a:solidFill>
                <a:srgbClr val="002B4C"/>
              </a:solidFill>
              <a:latin typeface="+mn-lt"/>
            </a:endParaRPr>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2184330" y="1888632"/>
            <a:ext cx="9702870" cy="3785652"/>
          </a:xfrm>
          <a:prstGeom prst="rect">
            <a:avLst/>
          </a:prstGeom>
          <a:noFill/>
        </p:spPr>
        <p:txBody>
          <a:bodyPr wrap="square">
            <a:spAutoFit/>
          </a:bodyPr>
          <a:lstStyle/>
          <a:p>
            <a:pPr marL="342900" indent="-342900">
              <a:buClr>
                <a:srgbClr val="FFC000"/>
              </a:buClr>
              <a:buSzPct val="200000"/>
              <a:buFont typeface="Arial" panose="020B0604020202020204" pitchFamily="34" charset="0"/>
              <a:buChar char="•"/>
              <a:defRPr/>
            </a:pPr>
            <a:r>
              <a:rPr lang="en-GB" sz="2000" b="1" dirty="0"/>
              <a:t>Government endorsed scheme </a:t>
            </a:r>
            <a:r>
              <a:rPr lang="en-GB" sz="2000" dirty="0"/>
              <a:t>that:</a:t>
            </a:r>
          </a:p>
          <a:p>
            <a:pPr marL="285750" indent="-285750">
              <a:buClr>
                <a:srgbClr val="FFC000"/>
              </a:buClr>
              <a:buSzPct val="150000"/>
              <a:buFont typeface="Wingdings" panose="05000000000000000000" pitchFamily="2" charset="2"/>
              <a:buChar char="§"/>
              <a:defRPr/>
            </a:pPr>
            <a:endParaRPr lang="en-GB" sz="2000" dirty="0"/>
          </a:p>
          <a:p>
            <a:pPr marL="742950" lvl="1" indent="-285750">
              <a:buClr>
                <a:srgbClr val="FFC000"/>
              </a:buClr>
              <a:buSzPct val="150000"/>
              <a:buFont typeface="Wingdings" panose="05000000000000000000" pitchFamily="2" charset="2"/>
              <a:buChar char="ü"/>
              <a:defRPr/>
            </a:pPr>
            <a:r>
              <a:rPr lang="en-GB" sz="2000" dirty="0"/>
              <a:t>   sets </a:t>
            </a:r>
            <a:r>
              <a:rPr lang="en-GB" sz="2000" b="1" dirty="0"/>
              <a:t>minimum standards </a:t>
            </a:r>
            <a:r>
              <a:rPr lang="en-GB" sz="2000" dirty="0"/>
              <a:t>for tradespeople and contractors</a:t>
            </a:r>
          </a:p>
          <a:p>
            <a:pPr marL="742950" lvl="1" indent="-285750">
              <a:buClr>
                <a:srgbClr val="FFC000"/>
              </a:buClr>
              <a:buSzPct val="150000"/>
              <a:buFont typeface="Wingdings" panose="05000000000000000000" pitchFamily="2" charset="2"/>
              <a:buChar char="ü"/>
              <a:defRPr/>
            </a:pPr>
            <a:endParaRPr lang="en-GB" sz="2000" dirty="0"/>
          </a:p>
          <a:p>
            <a:pPr marL="742950" lvl="1" indent="-285750">
              <a:buClr>
                <a:srgbClr val="FFC000"/>
              </a:buClr>
              <a:buSzPct val="150000"/>
              <a:buFont typeface="Wingdings" panose="05000000000000000000" pitchFamily="2" charset="2"/>
              <a:buChar char="ü"/>
              <a:defRPr/>
            </a:pPr>
            <a:r>
              <a:rPr lang="en-GB" sz="2000" dirty="0"/>
              <a:t>   promotes standards and </a:t>
            </a:r>
            <a:r>
              <a:rPr lang="en-GB" sz="2000" b="1" dirty="0"/>
              <a:t>consumer protection </a:t>
            </a:r>
            <a:r>
              <a:rPr lang="en-GB" sz="2000" dirty="0"/>
              <a:t>within the </a:t>
            </a:r>
            <a:r>
              <a:rPr lang="en-GB" sz="2000" b="1" dirty="0"/>
              <a:t>domestic sector</a:t>
            </a:r>
          </a:p>
          <a:p>
            <a:pPr>
              <a:buClr>
                <a:srgbClr val="FFC000"/>
              </a:buClr>
              <a:buSzPct val="150000"/>
              <a:defRPr/>
            </a:pPr>
            <a:endParaRPr lang="en-GB" sz="2000" dirty="0"/>
          </a:p>
          <a:p>
            <a:pPr marL="342900" indent="-342900">
              <a:buClr>
                <a:srgbClr val="FFC000"/>
              </a:buClr>
              <a:buSzPct val="150000"/>
              <a:buFont typeface="Arial" panose="020B0604020202020204" pitchFamily="34" charset="0"/>
              <a:buChar char="•"/>
              <a:defRPr/>
            </a:pPr>
            <a:r>
              <a:rPr lang="en-GB" sz="2000" dirty="0"/>
              <a:t>Accreditation includes </a:t>
            </a:r>
            <a:r>
              <a:rPr lang="en-GB" sz="2000" b="1" dirty="0"/>
              <a:t>on-site inspection </a:t>
            </a:r>
            <a:r>
              <a:rPr lang="en-GB" sz="2000" dirty="0"/>
              <a:t>and </a:t>
            </a:r>
            <a:r>
              <a:rPr lang="en-GB" sz="2000" b="1" dirty="0"/>
              <a:t>Customer Care </a:t>
            </a:r>
            <a:r>
              <a:rPr lang="en-GB" sz="2000" dirty="0"/>
              <a:t>survey</a:t>
            </a:r>
          </a:p>
          <a:p>
            <a:pPr marL="342900" indent="-342900">
              <a:buClr>
                <a:srgbClr val="FFC000"/>
              </a:buClr>
              <a:buSzPct val="150000"/>
              <a:buFont typeface="Arial" panose="020B0604020202020204" pitchFamily="34" charset="0"/>
              <a:buChar char="•"/>
              <a:defRPr/>
            </a:pPr>
            <a:endParaRPr lang="en-GB" sz="2000" dirty="0"/>
          </a:p>
          <a:p>
            <a:pPr marL="342900" indent="-342900">
              <a:buClr>
                <a:srgbClr val="FFC000"/>
              </a:buClr>
              <a:buSzPct val="150000"/>
              <a:buFont typeface="Arial" panose="020B0604020202020204" pitchFamily="34" charset="0"/>
              <a:buChar char="•"/>
              <a:defRPr/>
            </a:pPr>
            <a:r>
              <a:rPr lang="en-GB" sz="2000" dirty="0"/>
              <a:t>Oversight by BEIS.  Governed by a Scheme Operator board</a:t>
            </a:r>
          </a:p>
          <a:p>
            <a:pPr marL="342900" indent="-342900">
              <a:buClr>
                <a:srgbClr val="FFC000"/>
              </a:buClr>
              <a:buSzPct val="150000"/>
              <a:buFont typeface="Arial" panose="020B0604020202020204" pitchFamily="34" charset="0"/>
              <a:buChar char="•"/>
              <a:defRPr/>
            </a:pPr>
            <a:endParaRPr lang="en-GB" sz="2000" dirty="0"/>
          </a:p>
          <a:p>
            <a:pPr marL="342900" indent="-342900">
              <a:buClr>
                <a:srgbClr val="FFC000"/>
              </a:buClr>
              <a:buSzPct val="150000"/>
              <a:buFont typeface="Arial" panose="020B0604020202020204" pitchFamily="34" charset="0"/>
              <a:buChar char="•"/>
              <a:defRPr/>
            </a:pPr>
            <a:r>
              <a:rPr lang="en-GB" sz="2000" dirty="0"/>
              <a:t>TrustMark approved contractors can provide their customers with an                     </a:t>
            </a:r>
            <a:r>
              <a:rPr lang="en-GB" sz="2000" b="1" dirty="0"/>
              <a:t>Insurance Backed Warranty</a:t>
            </a:r>
            <a:endParaRPr lang="en-GB"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1685206"/>
            <a:ext cx="1295929" cy="649228"/>
          </a:xfrm>
          <a:prstGeom prst="rect">
            <a:avLst/>
          </a:prstGeom>
        </p:spPr>
      </p:pic>
    </p:spTree>
    <p:extLst>
      <p:ext uri="{BB962C8B-B14F-4D97-AF65-F5344CB8AC3E}">
        <p14:creationId xmlns:p14="http://schemas.microsoft.com/office/powerpoint/2010/main" val="22470418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7" name="Straight Arrow Connector 36"/>
          <p:cNvCxnSpPr/>
          <p:nvPr/>
        </p:nvCxnSpPr>
        <p:spPr>
          <a:xfrm>
            <a:off x="5007578" y="2190456"/>
            <a:ext cx="18367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8" name="TextBox 6"/>
          <p:cNvSpPr txBox="1">
            <a:spLocks noChangeArrowheads="1"/>
          </p:cNvSpPr>
          <p:nvPr/>
        </p:nvSpPr>
        <p:spPr bwMode="auto">
          <a:xfrm>
            <a:off x="4828192" y="1704682"/>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0</a:t>
            </a:r>
          </a:p>
        </p:txBody>
      </p:sp>
      <p:sp>
        <p:nvSpPr>
          <p:cNvPr id="39" name="TextBox 7"/>
          <p:cNvSpPr txBox="1">
            <a:spLocks noChangeArrowheads="1"/>
          </p:cNvSpPr>
          <p:nvPr/>
        </p:nvSpPr>
        <p:spPr bwMode="auto">
          <a:xfrm>
            <a:off x="6699854" y="1717381"/>
            <a:ext cx="1262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12 months</a:t>
            </a:r>
          </a:p>
        </p:txBody>
      </p:sp>
      <p:cxnSp>
        <p:nvCxnSpPr>
          <p:cNvPr id="40" name="Straight Arrow Connector 39"/>
          <p:cNvCxnSpPr/>
          <p:nvPr/>
        </p:nvCxnSpPr>
        <p:spPr>
          <a:xfrm flipH="1">
            <a:off x="3524853" y="2190456"/>
            <a:ext cx="13033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TextBox 9"/>
          <p:cNvSpPr txBox="1">
            <a:spLocks noChangeArrowheads="1"/>
          </p:cNvSpPr>
          <p:nvPr/>
        </p:nvSpPr>
        <p:spPr bwMode="auto">
          <a:xfrm>
            <a:off x="3315304" y="1704682"/>
            <a:ext cx="1069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- 60days</a:t>
            </a:r>
          </a:p>
        </p:txBody>
      </p:sp>
      <p:cxnSp>
        <p:nvCxnSpPr>
          <p:cNvPr id="42" name="Straight Arrow Connector 41"/>
          <p:cNvCxnSpPr/>
          <p:nvPr/>
        </p:nvCxnSpPr>
        <p:spPr>
          <a:xfrm>
            <a:off x="7204678" y="2190456"/>
            <a:ext cx="18367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3" name="TextBox 11"/>
          <p:cNvSpPr txBox="1">
            <a:spLocks noChangeArrowheads="1"/>
          </p:cNvSpPr>
          <p:nvPr/>
        </p:nvSpPr>
        <p:spPr bwMode="auto">
          <a:xfrm>
            <a:off x="8500079" y="1696743"/>
            <a:ext cx="12620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24 months</a:t>
            </a:r>
          </a:p>
        </p:txBody>
      </p:sp>
      <p:sp>
        <p:nvSpPr>
          <p:cNvPr id="44" name="TextBox 12"/>
          <p:cNvSpPr txBox="1">
            <a:spLocks noChangeArrowheads="1"/>
          </p:cNvSpPr>
          <p:nvPr/>
        </p:nvSpPr>
        <p:spPr bwMode="auto">
          <a:xfrm>
            <a:off x="10838467" y="1704682"/>
            <a:ext cx="941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5 years</a:t>
            </a:r>
          </a:p>
        </p:txBody>
      </p:sp>
      <p:cxnSp>
        <p:nvCxnSpPr>
          <p:cNvPr id="45" name="Straight Arrow Connector 44"/>
          <p:cNvCxnSpPr/>
          <p:nvPr/>
        </p:nvCxnSpPr>
        <p:spPr>
          <a:xfrm>
            <a:off x="9255728" y="2209506"/>
            <a:ext cx="22685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 name="Pentagon 45"/>
          <p:cNvSpPr/>
          <p:nvPr/>
        </p:nvSpPr>
        <p:spPr>
          <a:xfrm>
            <a:off x="5140928" y="3649368"/>
            <a:ext cx="1703388" cy="1296988"/>
          </a:xfrm>
          <a:prstGeom prst="homePlate">
            <a:avLst>
              <a:gd name="adj" fmla="val 14726"/>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GB" dirty="0"/>
              <a:t>Contractor Warranty</a:t>
            </a:r>
          </a:p>
        </p:txBody>
      </p:sp>
      <p:sp>
        <p:nvSpPr>
          <p:cNvPr id="47" name="Chevron 46"/>
          <p:cNvSpPr/>
          <p:nvPr/>
        </p:nvSpPr>
        <p:spPr>
          <a:xfrm>
            <a:off x="6990367" y="2280944"/>
            <a:ext cx="1944687" cy="2665413"/>
          </a:xfrm>
          <a:prstGeom prst="chevron">
            <a:avLst>
              <a:gd name="adj" fmla="val 12651"/>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r>
              <a:rPr lang="en-GB" dirty="0"/>
              <a:t>Full Insurance Warranty</a:t>
            </a:r>
          </a:p>
        </p:txBody>
      </p:sp>
      <p:sp>
        <p:nvSpPr>
          <p:cNvPr id="48" name="Chevron 47"/>
          <p:cNvSpPr/>
          <p:nvPr/>
        </p:nvSpPr>
        <p:spPr>
          <a:xfrm>
            <a:off x="9220804" y="2280944"/>
            <a:ext cx="2303463" cy="2665413"/>
          </a:xfrm>
          <a:prstGeom prst="chevron">
            <a:avLst>
              <a:gd name="adj" fmla="val 12651"/>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r>
              <a:rPr lang="en-GB" dirty="0"/>
              <a:t>Full</a:t>
            </a:r>
          </a:p>
          <a:p>
            <a:pPr algn="ctr">
              <a:defRPr/>
            </a:pPr>
            <a:r>
              <a:rPr lang="en-GB" dirty="0"/>
              <a:t>Insurance Warranty</a:t>
            </a:r>
          </a:p>
          <a:p>
            <a:pPr algn="ctr">
              <a:defRPr/>
            </a:pPr>
            <a:r>
              <a:rPr lang="en-GB" dirty="0"/>
              <a:t>(Extension)</a:t>
            </a:r>
          </a:p>
        </p:txBody>
      </p:sp>
      <p:sp>
        <p:nvSpPr>
          <p:cNvPr id="49" name="Pentagon 48"/>
          <p:cNvSpPr/>
          <p:nvPr/>
        </p:nvSpPr>
        <p:spPr>
          <a:xfrm>
            <a:off x="5115528" y="2280943"/>
            <a:ext cx="1703388" cy="1296988"/>
          </a:xfrm>
          <a:prstGeom prst="homePlate">
            <a:avLst>
              <a:gd name="adj" fmla="val 14726"/>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r>
              <a:rPr lang="en-GB" dirty="0"/>
              <a:t>Insurance Backed Guarantee</a:t>
            </a:r>
          </a:p>
          <a:p>
            <a:pPr algn="ctr">
              <a:defRPr/>
            </a:pPr>
            <a:r>
              <a:rPr lang="en-GB" sz="1200" dirty="0"/>
              <a:t>including  solvent refusal</a:t>
            </a:r>
          </a:p>
        </p:txBody>
      </p:sp>
      <p:sp>
        <p:nvSpPr>
          <p:cNvPr id="50" name="Rectangle 49"/>
          <p:cNvSpPr/>
          <p:nvPr/>
        </p:nvSpPr>
        <p:spPr>
          <a:xfrm>
            <a:off x="3524853" y="2280944"/>
            <a:ext cx="1303338" cy="2665413"/>
          </a:xfrm>
          <a:prstGeom prst="rect">
            <a:avLst/>
          </a:prstGeom>
          <a:solidFill>
            <a:srgbClr val="FFC000"/>
          </a:solidFill>
        </p:spPr>
        <p:style>
          <a:lnRef idx="3">
            <a:schemeClr val="lt1"/>
          </a:lnRef>
          <a:fillRef idx="1">
            <a:schemeClr val="accent3"/>
          </a:fillRef>
          <a:effectRef idx="1">
            <a:schemeClr val="accent3"/>
          </a:effectRef>
          <a:fontRef idx="minor">
            <a:schemeClr val="lt1"/>
          </a:fontRef>
        </p:style>
        <p:txBody>
          <a:bodyPr anchor="ctr"/>
          <a:lstStyle/>
          <a:p>
            <a:pPr algn="ctr">
              <a:defRPr/>
            </a:pPr>
            <a:r>
              <a:rPr lang="en-GB" dirty="0"/>
              <a:t>Deposit Protection</a:t>
            </a:r>
          </a:p>
        </p:txBody>
      </p:sp>
      <p:cxnSp>
        <p:nvCxnSpPr>
          <p:cNvPr id="51" name="Straight Arrow Connector 50"/>
          <p:cNvCxnSpPr/>
          <p:nvPr/>
        </p:nvCxnSpPr>
        <p:spPr>
          <a:xfrm>
            <a:off x="3604228" y="5368631"/>
            <a:ext cx="3175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TextBox 22"/>
          <p:cNvSpPr txBox="1">
            <a:spLocks noChangeArrowheads="1"/>
          </p:cNvSpPr>
          <p:nvPr/>
        </p:nvSpPr>
        <p:spPr bwMode="auto">
          <a:xfrm>
            <a:off x="3442304" y="4936831"/>
            <a:ext cx="6591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latin typeface="Arial" panose="020B0604020202020204" pitchFamily="34" charset="0"/>
              </a:rPr>
              <a:t>Cost</a:t>
            </a:r>
          </a:p>
        </p:txBody>
      </p:sp>
      <p:sp>
        <p:nvSpPr>
          <p:cNvPr id="53" name="Rectangle 52"/>
          <p:cNvSpPr/>
          <p:nvPr/>
        </p:nvSpPr>
        <p:spPr>
          <a:xfrm>
            <a:off x="4715478" y="5224169"/>
            <a:ext cx="801688" cy="360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0.75%</a:t>
            </a:r>
          </a:p>
        </p:txBody>
      </p:sp>
      <p:cxnSp>
        <p:nvCxnSpPr>
          <p:cNvPr id="54" name="Straight Arrow Connector 53"/>
          <p:cNvCxnSpPr/>
          <p:nvPr/>
        </p:nvCxnSpPr>
        <p:spPr>
          <a:xfrm>
            <a:off x="6844317" y="5368631"/>
            <a:ext cx="17287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7420578" y="5224169"/>
            <a:ext cx="800100" cy="360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0.2%</a:t>
            </a:r>
          </a:p>
        </p:txBody>
      </p:sp>
      <p:cxnSp>
        <p:nvCxnSpPr>
          <p:cNvPr id="56" name="Straight Arrow Connector 55"/>
          <p:cNvCxnSpPr/>
          <p:nvPr/>
        </p:nvCxnSpPr>
        <p:spPr>
          <a:xfrm>
            <a:off x="9076341" y="5368631"/>
            <a:ext cx="22336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9652604" y="5224169"/>
            <a:ext cx="1152525" cy="360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0.2% pa</a:t>
            </a:r>
          </a:p>
        </p:txBody>
      </p:sp>
      <p:sp>
        <p:nvSpPr>
          <p:cNvPr id="59" name="Rectangle 58"/>
          <p:cNvSpPr/>
          <p:nvPr/>
        </p:nvSpPr>
        <p:spPr>
          <a:xfrm>
            <a:off x="61124" y="2288464"/>
            <a:ext cx="3254180" cy="29029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b="1" dirty="0">
                <a:solidFill>
                  <a:schemeClr val="tx1"/>
                </a:solidFill>
              </a:rPr>
              <a:t>Subject to:</a:t>
            </a:r>
          </a:p>
          <a:p>
            <a:pPr>
              <a:defRPr/>
            </a:pPr>
            <a:endParaRPr lang="en-GB" b="1" dirty="0">
              <a:solidFill>
                <a:schemeClr val="tx1"/>
              </a:solidFill>
            </a:endParaRPr>
          </a:p>
          <a:p>
            <a:pPr marL="171450" indent="-171450">
              <a:buClr>
                <a:srgbClr val="00B050"/>
              </a:buClr>
              <a:buFont typeface="Arial" panose="020B0604020202020204" pitchFamily="34" charset="0"/>
              <a:buChar char="•"/>
              <a:defRPr/>
            </a:pPr>
            <a:r>
              <a:rPr lang="en-GB" dirty="0">
                <a:solidFill>
                  <a:schemeClr val="tx1"/>
                </a:solidFill>
              </a:rPr>
              <a:t>Minimum premium of £35</a:t>
            </a:r>
          </a:p>
          <a:p>
            <a:pPr marL="171450" indent="-171450">
              <a:buClr>
                <a:srgbClr val="00B050"/>
              </a:buClr>
              <a:buFont typeface="Arial" panose="020B0604020202020204" pitchFamily="34" charset="0"/>
              <a:buChar char="•"/>
              <a:defRPr/>
            </a:pPr>
            <a:endParaRPr lang="en-GB" dirty="0">
              <a:solidFill>
                <a:schemeClr val="tx1"/>
              </a:solidFill>
            </a:endParaRPr>
          </a:p>
          <a:p>
            <a:pPr marL="171450" indent="-171450">
              <a:buClr>
                <a:srgbClr val="00B050"/>
              </a:buClr>
              <a:buFont typeface="Arial" panose="020B0604020202020204" pitchFamily="34" charset="0"/>
              <a:buChar char="•"/>
              <a:defRPr/>
            </a:pPr>
            <a:r>
              <a:rPr lang="en-GB" dirty="0">
                <a:solidFill>
                  <a:schemeClr val="tx1"/>
                </a:solidFill>
              </a:rPr>
              <a:t>Admin fee of £10 per policy</a:t>
            </a:r>
          </a:p>
          <a:p>
            <a:pPr marL="171450" indent="-171450">
              <a:buClr>
                <a:srgbClr val="00B050"/>
              </a:buClr>
              <a:buFont typeface="Arial" panose="020B0604020202020204" pitchFamily="34" charset="0"/>
              <a:buChar char="•"/>
              <a:defRPr/>
            </a:pPr>
            <a:endParaRPr lang="en-GB" dirty="0">
              <a:solidFill>
                <a:schemeClr val="tx1"/>
              </a:solidFill>
            </a:endParaRPr>
          </a:p>
          <a:p>
            <a:pPr marL="171450" indent="-171450">
              <a:buClr>
                <a:srgbClr val="00B050"/>
              </a:buClr>
              <a:buFont typeface="Arial" panose="020B0604020202020204" pitchFamily="34" charset="0"/>
              <a:buChar char="•"/>
              <a:defRPr/>
            </a:pPr>
            <a:r>
              <a:rPr lang="en-GB" dirty="0">
                <a:solidFill>
                  <a:schemeClr val="tx1"/>
                </a:solidFill>
              </a:rPr>
              <a:t>Appropriate technical and sign-off standards</a:t>
            </a:r>
          </a:p>
        </p:txBody>
      </p:sp>
      <p:sp>
        <p:nvSpPr>
          <p:cNvPr id="60" name="Title 1"/>
          <p:cNvSpPr txBox="1">
            <a:spLocks/>
          </p:cNvSpPr>
          <p:nvPr/>
        </p:nvSpPr>
        <p:spPr bwMode="auto">
          <a:xfrm>
            <a:off x="1000388" y="188913"/>
            <a:ext cx="967584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b="1" dirty="0">
                <a:solidFill>
                  <a:srgbClr val="009A46"/>
                </a:solidFill>
                <a:latin typeface="+mn-lt"/>
              </a:rPr>
              <a:t>Warranty Structure</a:t>
            </a:r>
          </a:p>
        </p:txBody>
      </p:sp>
    </p:spTree>
    <p:extLst>
      <p:ext uri="{BB962C8B-B14F-4D97-AF65-F5344CB8AC3E}">
        <p14:creationId xmlns:p14="http://schemas.microsoft.com/office/powerpoint/2010/main" val="41789513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0" name="Straight Arrow Connector 79">
            <a:extLst>
              <a:ext uri="{FF2B5EF4-FFF2-40B4-BE49-F238E27FC236}">
                <a16:creationId xmlns:a16="http://schemas.microsoft.com/office/drawing/2014/main" xmlns="" id="{654C25B7-C0FE-48B0-95DD-6FDF7759498F}"/>
              </a:ext>
            </a:extLst>
          </p:cNvPr>
          <p:cNvCxnSpPr>
            <a:cxnSpLocks/>
          </p:cNvCxnSpPr>
          <p:nvPr/>
        </p:nvCxnSpPr>
        <p:spPr>
          <a:xfrm flipV="1">
            <a:off x="4764546" y="5602093"/>
            <a:ext cx="1" cy="439199"/>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85" name="Elbow Connector 84"/>
          <p:cNvCxnSpPr>
            <a:endCxn id="346" idx="3"/>
          </p:cNvCxnSpPr>
          <p:nvPr/>
        </p:nvCxnSpPr>
        <p:spPr>
          <a:xfrm rot="10800000">
            <a:off x="5264293" y="5177962"/>
            <a:ext cx="3713145" cy="413309"/>
          </a:xfrm>
          <a:prstGeom prst="bentConnector3">
            <a:avLst>
              <a:gd name="adj1" fmla="val 50000"/>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321" name="Straight Arrow Connector 320">
            <a:extLst>
              <a:ext uri="{FF2B5EF4-FFF2-40B4-BE49-F238E27FC236}">
                <a16:creationId xmlns:a16="http://schemas.microsoft.com/office/drawing/2014/main" xmlns="" id="{90E16153-372A-4E33-9ADB-EF74D38DC268}"/>
              </a:ext>
            </a:extLst>
          </p:cNvPr>
          <p:cNvCxnSpPr>
            <a:cxnSpLocks/>
          </p:cNvCxnSpPr>
          <p:nvPr/>
        </p:nvCxnSpPr>
        <p:spPr>
          <a:xfrm>
            <a:off x="10389612" y="2723738"/>
            <a:ext cx="301927" cy="0"/>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301" name="Straight Arrow Connector 300">
            <a:extLst>
              <a:ext uri="{FF2B5EF4-FFF2-40B4-BE49-F238E27FC236}">
                <a16:creationId xmlns:a16="http://schemas.microsoft.com/office/drawing/2014/main" xmlns="" id="{DDD8BD4E-4BEE-43C6-B297-037F8DEA5A28}"/>
              </a:ext>
            </a:extLst>
          </p:cNvPr>
          <p:cNvCxnSpPr>
            <a:cxnSpLocks/>
          </p:cNvCxnSpPr>
          <p:nvPr/>
        </p:nvCxnSpPr>
        <p:spPr>
          <a:xfrm>
            <a:off x="9662290" y="2921729"/>
            <a:ext cx="14360" cy="314531"/>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309" name="Rectangle 308"/>
          <p:cNvSpPr/>
          <p:nvPr/>
        </p:nvSpPr>
        <p:spPr>
          <a:xfrm>
            <a:off x="8840758" y="2375598"/>
            <a:ext cx="1575183" cy="612311"/>
          </a:xfrm>
          <a:prstGeom prst="rect">
            <a:avLst/>
          </a:prstGeom>
          <a:gradFill flip="none" rotWithShape="1">
            <a:gsLst>
              <a:gs pos="52000">
                <a:schemeClr val="accent2">
                  <a:lumMod val="40000"/>
                  <a:lumOff val="60000"/>
                </a:schemeClr>
              </a:gs>
              <a:gs pos="53000">
                <a:srgbClr val="85C2FF"/>
              </a:gs>
              <a:gs pos="53000">
                <a:srgbClr val="C4D6EB"/>
              </a:gs>
              <a:gs pos="100000">
                <a:srgbClr val="FFEBFA"/>
              </a:gs>
            </a:gsLst>
            <a:lin ang="17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rPr>
              <a:t>arrange </a:t>
            </a:r>
            <a:r>
              <a:rPr lang="en-GB" sz="1200" b="1" dirty="0">
                <a:solidFill>
                  <a:schemeClr val="tx1"/>
                </a:solidFill>
              </a:rPr>
              <a:t>&amp;</a:t>
            </a:r>
            <a:r>
              <a:rPr lang="en-GB" sz="1600" b="1" dirty="0">
                <a:solidFill>
                  <a:schemeClr val="tx1"/>
                </a:solidFill>
              </a:rPr>
              <a:t> carry out site visit</a:t>
            </a:r>
          </a:p>
        </p:txBody>
      </p:sp>
      <p:cxnSp>
        <p:nvCxnSpPr>
          <p:cNvPr id="149" name="Straight Arrow Connector 148">
            <a:extLst>
              <a:ext uri="{FF2B5EF4-FFF2-40B4-BE49-F238E27FC236}">
                <a16:creationId xmlns:a16="http://schemas.microsoft.com/office/drawing/2014/main" xmlns="" id="{578336A1-B084-4013-AC06-F01D7AEC8A56}"/>
              </a:ext>
            </a:extLst>
          </p:cNvPr>
          <p:cNvCxnSpPr>
            <a:cxnSpLocks/>
          </p:cNvCxnSpPr>
          <p:nvPr/>
        </p:nvCxnSpPr>
        <p:spPr>
          <a:xfrm>
            <a:off x="3785446" y="2572874"/>
            <a:ext cx="506787" cy="0"/>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172" name="Straight Arrow Connector 171">
            <a:extLst>
              <a:ext uri="{FF2B5EF4-FFF2-40B4-BE49-F238E27FC236}">
                <a16:creationId xmlns:a16="http://schemas.microsoft.com/office/drawing/2014/main" xmlns="" id="{8ED3DA9C-438E-4CE3-AEDB-2C4243FFFD2C}"/>
              </a:ext>
            </a:extLst>
          </p:cNvPr>
          <p:cNvCxnSpPr>
            <a:cxnSpLocks/>
          </p:cNvCxnSpPr>
          <p:nvPr/>
        </p:nvCxnSpPr>
        <p:spPr>
          <a:xfrm>
            <a:off x="6634790" y="2023401"/>
            <a:ext cx="0" cy="362874"/>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155" name="Straight Arrow Connector 154">
            <a:extLst>
              <a:ext uri="{FF2B5EF4-FFF2-40B4-BE49-F238E27FC236}">
                <a16:creationId xmlns:a16="http://schemas.microsoft.com/office/drawing/2014/main" xmlns="" id="{39FA603B-3CF2-4B63-B399-25076FFD89AA}"/>
              </a:ext>
            </a:extLst>
          </p:cNvPr>
          <p:cNvCxnSpPr>
            <a:cxnSpLocks/>
          </p:cNvCxnSpPr>
          <p:nvPr/>
        </p:nvCxnSpPr>
        <p:spPr>
          <a:xfrm>
            <a:off x="11390361" y="4248584"/>
            <a:ext cx="0" cy="669803"/>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266" name="Flowchart: Document 265">
            <a:extLst>
              <a:ext uri="{FF2B5EF4-FFF2-40B4-BE49-F238E27FC236}">
                <a16:creationId xmlns:a16="http://schemas.microsoft.com/office/drawing/2014/main" xmlns="" id="{B2F623A3-ED72-4C8C-9CC4-15E8EC636D63}"/>
              </a:ext>
            </a:extLst>
          </p:cNvPr>
          <p:cNvSpPr/>
          <p:nvPr/>
        </p:nvSpPr>
        <p:spPr>
          <a:xfrm>
            <a:off x="10691539" y="2363865"/>
            <a:ext cx="1397645" cy="2203670"/>
          </a:xfrm>
          <a:prstGeom prst="flowChartDocumen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rPr>
              <a:t>Desktop Review sent to  customer</a:t>
            </a:r>
          </a:p>
          <a:p>
            <a:endParaRPr lang="en-GB" sz="1600" b="1" dirty="0">
              <a:solidFill>
                <a:schemeClr val="tx1"/>
              </a:solidFill>
            </a:endParaRPr>
          </a:p>
          <a:p>
            <a:pPr algn="ctr">
              <a:defRPr/>
            </a:pPr>
            <a:r>
              <a:rPr lang="en-GB" sz="1600" b="1" dirty="0">
                <a:solidFill>
                  <a:schemeClr val="tx1"/>
                </a:solidFill>
              </a:rPr>
              <a:t>General feedback sent to </a:t>
            </a:r>
            <a:r>
              <a:rPr lang="en-GB" sz="1600" b="1" dirty="0">
                <a:solidFill>
                  <a:srgbClr val="FF0000"/>
                </a:solidFill>
              </a:rPr>
              <a:t>LA/HIA/HA</a:t>
            </a:r>
            <a:endParaRPr lang="en-GB" sz="1600" dirty="0">
              <a:solidFill>
                <a:srgbClr val="F159A5"/>
              </a:solidFill>
            </a:endParaRPr>
          </a:p>
        </p:txBody>
      </p:sp>
      <p:cxnSp>
        <p:nvCxnSpPr>
          <p:cNvPr id="264" name="Connector: Elbow 263">
            <a:extLst>
              <a:ext uri="{FF2B5EF4-FFF2-40B4-BE49-F238E27FC236}">
                <a16:creationId xmlns:a16="http://schemas.microsoft.com/office/drawing/2014/main" xmlns="" id="{3486C6D0-F959-4EB5-A682-8C38998C2186}"/>
              </a:ext>
            </a:extLst>
          </p:cNvPr>
          <p:cNvCxnSpPr>
            <a:cxnSpLocks/>
          </p:cNvCxnSpPr>
          <p:nvPr/>
        </p:nvCxnSpPr>
        <p:spPr>
          <a:xfrm>
            <a:off x="10088337" y="1724341"/>
            <a:ext cx="1302024" cy="647899"/>
          </a:xfrm>
          <a:prstGeom prst="bentConnector3">
            <a:avLst>
              <a:gd name="adj1" fmla="val 100256"/>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157" name="Straight Arrow Connector 156">
            <a:extLst>
              <a:ext uri="{FF2B5EF4-FFF2-40B4-BE49-F238E27FC236}">
                <a16:creationId xmlns:a16="http://schemas.microsoft.com/office/drawing/2014/main" xmlns="" id="{82D32A67-4542-4434-A686-EF1D55F843F8}"/>
              </a:ext>
            </a:extLst>
          </p:cNvPr>
          <p:cNvCxnSpPr>
            <a:cxnSpLocks/>
          </p:cNvCxnSpPr>
          <p:nvPr/>
        </p:nvCxnSpPr>
        <p:spPr>
          <a:xfrm>
            <a:off x="7147157" y="1714304"/>
            <a:ext cx="506787" cy="0"/>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40" name="Flowchart: Preparation 39"/>
          <p:cNvSpPr/>
          <p:nvPr/>
        </p:nvSpPr>
        <p:spPr>
          <a:xfrm>
            <a:off x="134882" y="3851617"/>
            <a:ext cx="2393098" cy="396967"/>
          </a:xfrm>
          <a:prstGeom prst="flowChartPreparation">
            <a:avLst/>
          </a:prstGeom>
          <a:solidFill>
            <a:schemeClr val="bg2">
              <a:lumMod val="90000"/>
            </a:schemeClr>
          </a:solidFill>
          <a:ln w="25400" cap="flat" cmpd="sng" algn="ctr">
            <a:solidFill>
              <a:srgbClr val="385D8A"/>
            </a:solidFill>
            <a:prstDash val="solid"/>
          </a:ln>
          <a:effectLst/>
        </p:spPr>
        <p:txBody>
          <a:bodyPr rtlCol="0" anchor="ctr"/>
          <a:lstStyle/>
          <a:p>
            <a:pPr algn="ctr"/>
            <a:r>
              <a:rPr lang="en-GB" sz="2000" b="1" kern="0" dirty="0">
                <a:solidFill>
                  <a:srgbClr val="FF0000"/>
                </a:solidFill>
              </a:rPr>
              <a:t>LA, HA, HIA </a:t>
            </a:r>
          </a:p>
        </p:txBody>
      </p:sp>
      <p:sp>
        <p:nvSpPr>
          <p:cNvPr id="41" name="Flowchart: Preparation 40"/>
          <p:cNvSpPr/>
          <p:nvPr/>
        </p:nvSpPr>
        <p:spPr>
          <a:xfrm>
            <a:off x="142036" y="1691859"/>
            <a:ext cx="2395606" cy="400700"/>
          </a:xfrm>
          <a:prstGeom prst="flowChartPreparation">
            <a:avLst/>
          </a:prstGeom>
          <a:solidFill>
            <a:schemeClr val="bg2">
              <a:lumMod val="90000"/>
            </a:schemeClr>
          </a:solidFill>
          <a:ln w="25400" cap="flat" cmpd="sng" algn="ctr">
            <a:solidFill>
              <a:srgbClr val="385D8A"/>
            </a:solidFill>
            <a:prstDash val="solid"/>
          </a:ln>
          <a:effectLst/>
        </p:spPr>
        <p:txBody>
          <a:bodyPr rtlCol="0" anchor="ctr"/>
          <a:lstStyle/>
          <a:p>
            <a:pPr lvl="0" algn="ctr">
              <a:defRPr/>
            </a:pPr>
            <a:r>
              <a:rPr lang="en-GB" sz="2000" b="1" kern="0" dirty="0">
                <a:solidFill>
                  <a:srgbClr val="1F497D">
                    <a:lumMod val="75000"/>
                  </a:srgbClr>
                </a:solidFill>
              </a:rPr>
              <a:t>INCIC</a:t>
            </a:r>
          </a:p>
        </p:txBody>
      </p:sp>
      <p:sp>
        <p:nvSpPr>
          <p:cNvPr id="42" name="Flowchart: Preparation 41"/>
          <p:cNvSpPr/>
          <p:nvPr/>
        </p:nvSpPr>
        <p:spPr>
          <a:xfrm>
            <a:off x="134882" y="3113934"/>
            <a:ext cx="2393098" cy="391972"/>
          </a:xfrm>
          <a:prstGeom prst="flowChartPreparation">
            <a:avLst/>
          </a:prstGeom>
          <a:solidFill>
            <a:schemeClr val="bg2">
              <a:lumMod val="90000"/>
            </a:schemeClr>
          </a:solidFill>
          <a:ln w="25400" cap="flat" cmpd="sng" algn="ctr">
            <a:solidFill>
              <a:srgbClr val="385D8A"/>
            </a:solidFill>
            <a:prstDash val="solid"/>
          </a:ln>
          <a:effectLst/>
        </p:spPr>
        <p:txBody>
          <a:bodyPr rtlCol="0" anchor="ctr"/>
          <a:lstStyle/>
          <a:p>
            <a:pPr algn="ctr">
              <a:defRPr/>
            </a:pPr>
            <a:r>
              <a:rPr lang="en-GB" sz="2000" b="1" kern="0">
                <a:solidFill>
                  <a:srgbClr val="1F497D">
                    <a:lumMod val="75000"/>
                  </a:srgbClr>
                </a:solidFill>
              </a:rPr>
              <a:t>Contractor</a:t>
            </a:r>
            <a:endParaRPr lang="en-GB" sz="2000" b="1" kern="0" dirty="0">
              <a:solidFill>
                <a:srgbClr val="1F497D">
                  <a:lumMod val="75000"/>
                </a:srgbClr>
              </a:solidFill>
            </a:endParaRPr>
          </a:p>
        </p:txBody>
      </p:sp>
      <p:sp>
        <p:nvSpPr>
          <p:cNvPr id="43" name="Flowchart: Preparation 42"/>
          <p:cNvSpPr/>
          <p:nvPr/>
        </p:nvSpPr>
        <p:spPr>
          <a:xfrm>
            <a:off x="134882" y="2372881"/>
            <a:ext cx="2402760" cy="399987"/>
          </a:xfrm>
          <a:prstGeom prst="flowChartPreparation">
            <a:avLst/>
          </a:prstGeom>
          <a:solidFill>
            <a:schemeClr val="bg2">
              <a:lumMod val="90000"/>
            </a:schemeClr>
          </a:solidFill>
          <a:ln w="25400" cap="flat" cmpd="sng" algn="ctr">
            <a:solidFill>
              <a:srgbClr val="385D8A"/>
            </a:solidFill>
            <a:prstDash val="solid"/>
          </a:ln>
          <a:effectLst/>
        </p:spPr>
        <p:txBody>
          <a:bodyPr rtlCol="0" anchor="ctr"/>
          <a:lstStyle/>
          <a:p>
            <a:pPr lvl="0" algn="ctr">
              <a:defRPr/>
            </a:pPr>
            <a:r>
              <a:rPr lang="en-GB" sz="2000" b="1" kern="0" dirty="0">
                <a:solidFill>
                  <a:srgbClr val="1F497D">
                    <a:lumMod val="75000"/>
                  </a:srgbClr>
                </a:solidFill>
              </a:rPr>
              <a:t>Trust</a:t>
            </a:r>
            <a:r>
              <a:rPr lang="en-GB" sz="2000" b="1" kern="0" dirty="0">
                <a:solidFill>
                  <a:srgbClr val="FF0000"/>
                </a:solidFill>
              </a:rPr>
              <a:t>Mark</a:t>
            </a:r>
            <a:endParaRPr lang="en-GB" sz="2000" kern="0" dirty="0">
              <a:solidFill>
                <a:srgbClr val="1F497D">
                  <a:lumMod val="75000"/>
                </a:srgbClr>
              </a:solidFill>
            </a:endParaRPr>
          </a:p>
        </p:txBody>
      </p:sp>
      <p:pic>
        <p:nvPicPr>
          <p:cNvPr id="72" name="Picture 71" descr="INCIC"/>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36" y="195679"/>
            <a:ext cx="2611772" cy="662824"/>
          </a:xfrm>
          <a:prstGeom prst="rect">
            <a:avLst/>
          </a:prstGeom>
          <a:noFill/>
          <a:ln>
            <a:noFill/>
          </a:ln>
        </p:spPr>
      </p:pic>
      <p:pic>
        <p:nvPicPr>
          <p:cNvPr id="73" name="Picture 7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74367" y="151108"/>
            <a:ext cx="1164704" cy="583487"/>
          </a:xfrm>
          <a:prstGeom prst="rect">
            <a:avLst/>
          </a:prstGeom>
        </p:spPr>
      </p:pic>
      <p:cxnSp>
        <p:nvCxnSpPr>
          <p:cNvPr id="64" name="Straight Arrow Connector 63"/>
          <p:cNvCxnSpPr>
            <a:cxnSpLocks/>
            <a:endCxn id="87" idx="1"/>
          </p:cNvCxnSpPr>
          <p:nvPr/>
        </p:nvCxnSpPr>
        <p:spPr>
          <a:xfrm flipH="1">
            <a:off x="2555734" y="2127262"/>
            <a:ext cx="199026" cy="501066"/>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7169345" y="1254777"/>
            <a:ext cx="462410" cy="338554"/>
          </a:xfrm>
          <a:prstGeom prst="rect">
            <a:avLst/>
          </a:prstGeom>
          <a:noFill/>
        </p:spPr>
        <p:txBody>
          <a:bodyPr wrap="square" rtlCol="0">
            <a:spAutoFit/>
          </a:bodyPr>
          <a:lstStyle/>
          <a:p>
            <a:r>
              <a:rPr lang="en-GB" sz="1600" b="1" dirty="0"/>
              <a:t>NO</a:t>
            </a:r>
          </a:p>
        </p:txBody>
      </p:sp>
      <p:sp>
        <p:nvSpPr>
          <p:cNvPr id="87" name="Flowchart: Predefined Process 86"/>
          <p:cNvSpPr/>
          <p:nvPr/>
        </p:nvSpPr>
        <p:spPr>
          <a:xfrm>
            <a:off x="2555734" y="1507404"/>
            <a:ext cx="1483106" cy="2241848"/>
          </a:xfrm>
          <a:prstGeom prst="flowChartPredefinedProcess">
            <a:avLst/>
          </a:prstGeom>
          <a:solidFill>
            <a:srgbClr val="F5C187"/>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INCIC</a:t>
            </a:r>
          </a:p>
          <a:p>
            <a:pPr algn="ctr"/>
            <a:r>
              <a:rPr lang="en-GB" sz="2400" b="1" dirty="0">
                <a:solidFill>
                  <a:schemeClr val="tx1"/>
                </a:solidFill>
              </a:rPr>
              <a:t>Record </a:t>
            </a:r>
            <a:r>
              <a:rPr lang="en-GB" sz="1600" b="1" dirty="0">
                <a:solidFill>
                  <a:schemeClr val="tx1"/>
                </a:solidFill>
              </a:rPr>
              <a:t>customer and complaint</a:t>
            </a:r>
          </a:p>
          <a:p>
            <a:r>
              <a:rPr lang="en-GB" sz="2400" b="1" dirty="0">
                <a:solidFill>
                  <a:schemeClr val="tx1"/>
                </a:solidFill>
              </a:rPr>
              <a:t>Details</a:t>
            </a:r>
          </a:p>
        </p:txBody>
      </p:sp>
      <p:sp>
        <p:nvSpPr>
          <p:cNvPr id="101" name="Flowchart: Decision 100"/>
          <p:cNvSpPr/>
          <p:nvPr/>
        </p:nvSpPr>
        <p:spPr>
          <a:xfrm>
            <a:off x="5858222" y="1300471"/>
            <a:ext cx="1542328" cy="833961"/>
          </a:xfrm>
          <a:prstGeom prst="flowChartDecisi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disclose details?</a:t>
            </a:r>
            <a:endParaRPr lang="en-GB" sz="1400" dirty="0"/>
          </a:p>
        </p:txBody>
      </p:sp>
      <p:sp>
        <p:nvSpPr>
          <p:cNvPr id="221" name="TextBox 220"/>
          <p:cNvSpPr txBox="1"/>
          <p:nvPr/>
        </p:nvSpPr>
        <p:spPr>
          <a:xfrm>
            <a:off x="6731904" y="2028482"/>
            <a:ext cx="602252" cy="338554"/>
          </a:xfrm>
          <a:prstGeom prst="rect">
            <a:avLst/>
          </a:prstGeom>
          <a:noFill/>
        </p:spPr>
        <p:txBody>
          <a:bodyPr wrap="square" rtlCol="0">
            <a:spAutoFit/>
          </a:bodyPr>
          <a:lstStyle/>
          <a:p>
            <a:r>
              <a:rPr lang="en-GB" sz="1600" b="1" dirty="0"/>
              <a:t>YES</a:t>
            </a:r>
          </a:p>
        </p:txBody>
      </p:sp>
      <p:sp>
        <p:nvSpPr>
          <p:cNvPr id="281" name="Rectangle 280"/>
          <p:cNvSpPr/>
          <p:nvPr/>
        </p:nvSpPr>
        <p:spPr>
          <a:xfrm>
            <a:off x="10691540" y="4912266"/>
            <a:ext cx="1397644" cy="447741"/>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END</a:t>
            </a:r>
          </a:p>
        </p:txBody>
      </p:sp>
      <p:sp>
        <p:nvSpPr>
          <p:cNvPr id="327" name="Flowchart: Decision 326"/>
          <p:cNvSpPr/>
          <p:nvPr/>
        </p:nvSpPr>
        <p:spPr>
          <a:xfrm>
            <a:off x="3845759" y="5915545"/>
            <a:ext cx="1837576" cy="751262"/>
          </a:xfrm>
          <a:prstGeom prst="flowChartDecision">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Customer accepts ? </a:t>
            </a:r>
          </a:p>
        </p:txBody>
      </p:sp>
      <p:sp>
        <p:nvSpPr>
          <p:cNvPr id="334" name="Flowchart: Terminator 333"/>
          <p:cNvSpPr/>
          <p:nvPr/>
        </p:nvSpPr>
        <p:spPr>
          <a:xfrm>
            <a:off x="142036" y="5565293"/>
            <a:ext cx="3491469" cy="1149208"/>
          </a:xfrm>
          <a:prstGeom prst="flowChartTerminator">
            <a:avLst/>
          </a:prstGeom>
          <a:solidFill>
            <a:schemeClr val="accent6">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            Complaint Settled</a:t>
            </a:r>
            <a:endParaRPr lang="en-GB" sz="1400" b="1" dirty="0">
              <a:solidFill>
                <a:schemeClr val="tx1"/>
              </a:solidFill>
            </a:endParaRPr>
          </a:p>
          <a:p>
            <a:r>
              <a:rPr lang="en-GB" sz="1600" b="1" dirty="0">
                <a:solidFill>
                  <a:schemeClr val="tx1"/>
                </a:solidFill>
              </a:rPr>
              <a:t>Action &amp; cost of remedy  agreed and settled  by </a:t>
            </a:r>
            <a:r>
              <a:rPr lang="en-GB" sz="1600" b="1" dirty="0">
                <a:solidFill>
                  <a:srgbClr val="FF0000"/>
                </a:solidFill>
              </a:rPr>
              <a:t>LA/HIA/HA </a:t>
            </a:r>
            <a:r>
              <a:rPr lang="en-GB" sz="1600" b="1" dirty="0">
                <a:solidFill>
                  <a:schemeClr val="tx1"/>
                </a:solidFill>
              </a:rPr>
              <a:t>to customer within 10 working days</a:t>
            </a:r>
          </a:p>
        </p:txBody>
      </p:sp>
      <p:sp>
        <p:nvSpPr>
          <p:cNvPr id="346" name="Rectangle 345"/>
          <p:cNvSpPr/>
          <p:nvPr/>
        </p:nvSpPr>
        <p:spPr>
          <a:xfrm>
            <a:off x="4264801" y="4764652"/>
            <a:ext cx="999491" cy="826618"/>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Alterative Dispute Resolution </a:t>
            </a:r>
          </a:p>
          <a:p>
            <a:r>
              <a:rPr lang="en-GB" sz="1400" b="1" dirty="0">
                <a:solidFill>
                  <a:schemeClr val="tx1"/>
                </a:solidFill>
              </a:rPr>
              <a:t>ADR</a:t>
            </a:r>
          </a:p>
        </p:txBody>
      </p:sp>
      <p:sp>
        <p:nvSpPr>
          <p:cNvPr id="352" name="Flowchart: Connector 351"/>
          <p:cNvSpPr/>
          <p:nvPr/>
        </p:nvSpPr>
        <p:spPr>
          <a:xfrm>
            <a:off x="4309594" y="3267847"/>
            <a:ext cx="930708" cy="887800"/>
          </a:xfrm>
          <a:prstGeom prst="flowChartConnector">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Small claims court </a:t>
            </a:r>
          </a:p>
        </p:txBody>
      </p:sp>
      <p:sp>
        <p:nvSpPr>
          <p:cNvPr id="130" name="Flowchart: Predefined Process 129">
            <a:extLst>
              <a:ext uri="{FF2B5EF4-FFF2-40B4-BE49-F238E27FC236}">
                <a16:creationId xmlns:a16="http://schemas.microsoft.com/office/drawing/2014/main" xmlns="" id="{B1E1B87C-746B-4A6A-9BC9-73105B9E15AF}"/>
              </a:ext>
            </a:extLst>
          </p:cNvPr>
          <p:cNvSpPr/>
          <p:nvPr/>
        </p:nvSpPr>
        <p:spPr>
          <a:xfrm>
            <a:off x="382822" y="4567535"/>
            <a:ext cx="1897218" cy="818380"/>
          </a:xfrm>
          <a:prstGeom prst="flowChartPredefinedProcess">
            <a:avLst/>
          </a:prstGeom>
          <a:solidFill>
            <a:schemeClr val="accent4">
              <a:lumMod val="40000"/>
              <a:lumOff val="60000"/>
            </a:schemeClr>
          </a:solidFill>
          <a:ln w="25400" cap="flat" cmpd="sng" algn="ctr">
            <a:solidFill>
              <a:srgbClr val="385D8A"/>
            </a:solidFill>
            <a:prstDash val="solid"/>
          </a:ln>
          <a:effectLst/>
        </p:spPr>
        <p:txBody>
          <a:bodyPr rtlCol="0" anchor="ctr"/>
          <a:lstStyle/>
          <a:p>
            <a:pPr algn="ctr"/>
            <a:r>
              <a:rPr lang="en-GB" b="1" kern="0" dirty="0">
                <a:solidFill>
                  <a:srgbClr val="FF0000"/>
                </a:solidFill>
              </a:rPr>
              <a:t>Internal Review &amp; Mediation</a:t>
            </a:r>
          </a:p>
        </p:txBody>
      </p:sp>
      <p:cxnSp>
        <p:nvCxnSpPr>
          <p:cNvPr id="37" name="Straight Arrow Connector 36">
            <a:extLst>
              <a:ext uri="{FF2B5EF4-FFF2-40B4-BE49-F238E27FC236}">
                <a16:creationId xmlns:a16="http://schemas.microsoft.com/office/drawing/2014/main" xmlns="" id="{930EAF5E-A976-4287-BEAB-C9C45446EC95}"/>
              </a:ext>
            </a:extLst>
          </p:cNvPr>
          <p:cNvCxnSpPr>
            <a:cxnSpLocks/>
            <a:stCxn id="40" idx="2"/>
            <a:endCxn id="130" idx="0"/>
          </p:cNvCxnSpPr>
          <p:nvPr/>
        </p:nvCxnSpPr>
        <p:spPr>
          <a:xfrm>
            <a:off x="1331431" y="4248584"/>
            <a:ext cx="0" cy="318951"/>
          </a:xfrm>
          <a:prstGeom prst="straightConnector1">
            <a:avLst/>
          </a:prstGeom>
          <a:ln w="76200">
            <a:solidFill>
              <a:srgbClr val="002060"/>
            </a:solidFill>
            <a:tailEnd type="triangle"/>
          </a:ln>
        </p:spPr>
        <p:style>
          <a:lnRef idx="3">
            <a:schemeClr val="dk1"/>
          </a:lnRef>
          <a:fillRef idx="0">
            <a:schemeClr val="dk1"/>
          </a:fillRef>
          <a:effectRef idx="2">
            <a:schemeClr val="dk1"/>
          </a:effectRef>
          <a:fontRef idx="minor">
            <a:schemeClr val="tx1"/>
          </a:fontRef>
        </p:style>
      </p:cxnSp>
      <p:cxnSp>
        <p:nvCxnSpPr>
          <p:cNvPr id="51" name="Connector: Elbow 50">
            <a:extLst>
              <a:ext uri="{FF2B5EF4-FFF2-40B4-BE49-F238E27FC236}">
                <a16:creationId xmlns:a16="http://schemas.microsoft.com/office/drawing/2014/main" xmlns="" id="{B425983F-9A23-4DA1-8710-9018310851B5}"/>
              </a:ext>
            </a:extLst>
          </p:cNvPr>
          <p:cNvCxnSpPr>
            <a:stCxn id="130" idx="3"/>
            <a:endCxn id="87" idx="2"/>
          </p:cNvCxnSpPr>
          <p:nvPr/>
        </p:nvCxnSpPr>
        <p:spPr>
          <a:xfrm flipV="1">
            <a:off x="2280040" y="3749252"/>
            <a:ext cx="1017247" cy="1227473"/>
          </a:xfrm>
          <a:prstGeom prst="bentConnector2">
            <a:avLst/>
          </a:prstGeom>
          <a:ln w="76200">
            <a:solidFill>
              <a:srgbClr val="002060"/>
            </a:solidFill>
            <a:tailEnd type="triangle"/>
          </a:ln>
        </p:spPr>
        <p:style>
          <a:lnRef idx="3">
            <a:schemeClr val="dk1"/>
          </a:lnRef>
          <a:fillRef idx="0">
            <a:schemeClr val="dk1"/>
          </a:fillRef>
          <a:effectRef idx="2">
            <a:schemeClr val="dk1"/>
          </a:effectRef>
          <a:fontRef idx="minor">
            <a:schemeClr val="tx1"/>
          </a:fontRef>
        </p:style>
      </p:cxnSp>
      <p:cxnSp>
        <p:nvCxnSpPr>
          <p:cNvPr id="158" name="Straight Arrow Connector 157">
            <a:extLst>
              <a:ext uri="{FF2B5EF4-FFF2-40B4-BE49-F238E27FC236}">
                <a16:creationId xmlns:a16="http://schemas.microsoft.com/office/drawing/2014/main" xmlns="" id="{25AF2123-00C4-468F-91F7-4A6BE51EE028}"/>
              </a:ext>
            </a:extLst>
          </p:cNvPr>
          <p:cNvCxnSpPr>
            <a:cxnSpLocks/>
          </p:cNvCxnSpPr>
          <p:nvPr/>
        </p:nvCxnSpPr>
        <p:spPr>
          <a:xfrm flipV="1">
            <a:off x="5569698" y="1724342"/>
            <a:ext cx="354755" cy="20076"/>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165" name="TextBox 164">
            <a:extLst>
              <a:ext uri="{FF2B5EF4-FFF2-40B4-BE49-F238E27FC236}">
                <a16:creationId xmlns:a16="http://schemas.microsoft.com/office/drawing/2014/main" xmlns="" id="{084AFE2B-0987-4045-8128-CA4656A0A9DB}"/>
              </a:ext>
            </a:extLst>
          </p:cNvPr>
          <p:cNvSpPr txBox="1"/>
          <p:nvPr/>
        </p:nvSpPr>
        <p:spPr>
          <a:xfrm>
            <a:off x="10255458" y="1354586"/>
            <a:ext cx="462410" cy="338554"/>
          </a:xfrm>
          <a:prstGeom prst="rect">
            <a:avLst/>
          </a:prstGeom>
          <a:noFill/>
        </p:spPr>
        <p:txBody>
          <a:bodyPr wrap="square" rtlCol="0">
            <a:spAutoFit/>
          </a:bodyPr>
          <a:lstStyle/>
          <a:p>
            <a:r>
              <a:rPr lang="en-GB" sz="1600" b="1" dirty="0"/>
              <a:t>NO</a:t>
            </a:r>
          </a:p>
        </p:txBody>
      </p:sp>
      <p:cxnSp>
        <p:nvCxnSpPr>
          <p:cNvPr id="170" name="Straight Arrow Connector 169">
            <a:extLst>
              <a:ext uri="{FF2B5EF4-FFF2-40B4-BE49-F238E27FC236}">
                <a16:creationId xmlns:a16="http://schemas.microsoft.com/office/drawing/2014/main" xmlns="" id="{654C25B7-C0FE-48B0-95DD-6FDF7759498F}"/>
              </a:ext>
            </a:extLst>
          </p:cNvPr>
          <p:cNvCxnSpPr>
            <a:cxnSpLocks/>
            <a:stCxn id="346" idx="0"/>
            <a:endCxn id="352" idx="4"/>
          </p:cNvCxnSpPr>
          <p:nvPr/>
        </p:nvCxnSpPr>
        <p:spPr>
          <a:xfrm flipV="1">
            <a:off x="4764547" y="4155647"/>
            <a:ext cx="10401" cy="609005"/>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173" name="Straight Arrow Connector 172">
            <a:extLst>
              <a:ext uri="{FF2B5EF4-FFF2-40B4-BE49-F238E27FC236}">
                <a16:creationId xmlns:a16="http://schemas.microsoft.com/office/drawing/2014/main" xmlns="" id="{EE20780B-18A9-42D7-A037-BDFE8BEF6895}"/>
              </a:ext>
            </a:extLst>
          </p:cNvPr>
          <p:cNvCxnSpPr>
            <a:cxnSpLocks/>
            <a:endCxn id="309" idx="0"/>
          </p:cNvCxnSpPr>
          <p:nvPr/>
        </p:nvCxnSpPr>
        <p:spPr>
          <a:xfrm>
            <a:off x="9599127" y="1424054"/>
            <a:ext cx="29223" cy="951544"/>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63" name="Flowchart: Document 62">
            <a:extLst>
              <a:ext uri="{FF2B5EF4-FFF2-40B4-BE49-F238E27FC236}">
                <a16:creationId xmlns:a16="http://schemas.microsoft.com/office/drawing/2014/main" xmlns="" id="{95179D17-01BD-4717-A037-E42326072DB3}"/>
              </a:ext>
            </a:extLst>
          </p:cNvPr>
          <p:cNvSpPr/>
          <p:nvPr/>
        </p:nvSpPr>
        <p:spPr>
          <a:xfrm>
            <a:off x="4291168" y="1507404"/>
            <a:ext cx="1322322" cy="1369377"/>
          </a:xfrm>
          <a:prstGeom prst="flowChartDocument">
            <a:avLst/>
          </a:prstGeom>
          <a:solidFill>
            <a:srgbClr val="F5C187"/>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endParaRPr>
          </a:p>
          <a:p>
            <a:r>
              <a:rPr lang="en-GB" sz="1600" b="1" dirty="0">
                <a:solidFill>
                  <a:schemeClr val="tx1"/>
                </a:solidFill>
              </a:rPr>
              <a:t>acknowledge &amp; permission to disclose details</a:t>
            </a:r>
          </a:p>
          <a:p>
            <a:pPr algn="ctr"/>
            <a:endParaRPr lang="en-GB" sz="2800" b="1" dirty="0">
              <a:solidFill>
                <a:schemeClr val="tx1"/>
              </a:solidFill>
            </a:endParaRPr>
          </a:p>
        </p:txBody>
      </p:sp>
      <p:sp>
        <p:nvSpPr>
          <p:cNvPr id="212" name="TextBox 211">
            <a:extLst>
              <a:ext uri="{FF2B5EF4-FFF2-40B4-BE49-F238E27FC236}">
                <a16:creationId xmlns:a16="http://schemas.microsoft.com/office/drawing/2014/main" xmlns="" id="{CDE4A0D9-0438-4BB0-B550-CA33B56E3A53}"/>
              </a:ext>
            </a:extLst>
          </p:cNvPr>
          <p:cNvSpPr txBox="1"/>
          <p:nvPr/>
        </p:nvSpPr>
        <p:spPr>
          <a:xfrm>
            <a:off x="9737133" y="2054392"/>
            <a:ext cx="602252" cy="338554"/>
          </a:xfrm>
          <a:prstGeom prst="rect">
            <a:avLst/>
          </a:prstGeom>
          <a:noFill/>
        </p:spPr>
        <p:txBody>
          <a:bodyPr wrap="square" rtlCol="0">
            <a:spAutoFit/>
          </a:bodyPr>
          <a:lstStyle/>
          <a:p>
            <a:r>
              <a:rPr lang="en-GB" sz="1600" b="1" dirty="0"/>
              <a:t>YES</a:t>
            </a:r>
          </a:p>
        </p:txBody>
      </p:sp>
      <p:sp>
        <p:nvSpPr>
          <p:cNvPr id="161" name="Flowchart: Decision 160">
            <a:extLst>
              <a:ext uri="{FF2B5EF4-FFF2-40B4-BE49-F238E27FC236}">
                <a16:creationId xmlns:a16="http://schemas.microsoft.com/office/drawing/2014/main" xmlns="" id="{5530A414-6F5A-48AF-83C3-CF130C6B4838}"/>
              </a:ext>
            </a:extLst>
          </p:cNvPr>
          <p:cNvSpPr/>
          <p:nvPr/>
        </p:nvSpPr>
        <p:spPr>
          <a:xfrm>
            <a:off x="8977438" y="1307361"/>
            <a:ext cx="1243379" cy="833961"/>
          </a:xfrm>
          <a:prstGeom prst="flowChartDecisi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Site Visit?</a:t>
            </a:r>
            <a:endParaRPr lang="en-GB" sz="1400" dirty="0"/>
          </a:p>
        </p:txBody>
      </p:sp>
      <p:sp>
        <p:nvSpPr>
          <p:cNvPr id="222" name="TextBox 221">
            <a:extLst>
              <a:ext uri="{FF2B5EF4-FFF2-40B4-BE49-F238E27FC236}">
                <a16:creationId xmlns:a16="http://schemas.microsoft.com/office/drawing/2014/main" xmlns="" id="{F3B88246-E8BE-4DF1-A591-902BC2FC72A4}"/>
              </a:ext>
            </a:extLst>
          </p:cNvPr>
          <p:cNvSpPr txBox="1"/>
          <p:nvPr/>
        </p:nvSpPr>
        <p:spPr>
          <a:xfrm>
            <a:off x="8139083" y="2333394"/>
            <a:ext cx="602252" cy="338554"/>
          </a:xfrm>
          <a:prstGeom prst="rect">
            <a:avLst/>
          </a:prstGeom>
          <a:noFill/>
        </p:spPr>
        <p:txBody>
          <a:bodyPr wrap="square" rtlCol="0">
            <a:spAutoFit/>
          </a:bodyPr>
          <a:lstStyle/>
          <a:p>
            <a:r>
              <a:rPr lang="en-GB" sz="1600" b="1" dirty="0"/>
              <a:t>YES</a:t>
            </a:r>
          </a:p>
        </p:txBody>
      </p:sp>
      <p:sp>
        <p:nvSpPr>
          <p:cNvPr id="223" name="TextBox 222">
            <a:extLst>
              <a:ext uri="{FF2B5EF4-FFF2-40B4-BE49-F238E27FC236}">
                <a16:creationId xmlns:a16="http://schemas.microsoft.com/office/drawing/2014/main" xmlns="" id="{1C7376EC-7290-4EB3-A135-8FF5199E0E0B}"/>
              </a:ext>
            </a:extLst>
          </p:cNvPr>
          <p:cNvSpPr txBox="1"/>
          <p:nvPr/>
        </p:nvSpPr>
        <p:spPr>
          <a:xfrm>
            <a:off x="3619682" y="5842044"/>
            <a:ext cx="602252" cy="338554"/>
          </a:xfrm>
          <a:prstGeom prst="rect">
            <a:avLst/>
          </a:prstGeom>
          <a:noFill/>
        </p:spPr>
        <p:txBody>
          <a:bodyPr wrap="square" rtlCol="0">
            <a:spAutoFit/>
          </a:bodyPr>
          <a:lstStyle/>
          <a:p>
            <a:r>
              <a:rPr lang="en-GB" sz="1600" b="1" dirty="0"/>
              <a:t>YES</a:t>
            </a:r>
          </a:p>
        </p:txBody>
      </p:sp>
      <p:cxnSp>
        <p:nvCxnSpPr>
          <p:cNvPr id="299" name="Straight Arrow Connector 298">
            <a:extLst>
              <a:ext uri="{FF2B5EF4-FFF2-40B4-BE49-F238E27FC236}">
                <a16:creationId xmlns:a16="http://schemas.microsoft.com/office/drawing/2014/main" xmlns="" id="{625A1B88-9187-4017-9C03-B1327B0F62FC}"/>
              </a:ext>
            </a:extLst>
          </p:cNvPr>
          <p:cNvCxnSpPr>
            <a:cxnSpLocks/>
          </p:cNvCxnSpPr>
          <p:nvPr/>
        </p:nvCxnSpPr>
        <p:spPr>
          <a:xfrm>
            <a:off x="9711149" y="4757195"/>
            <a:ext cx="4150" cy="455134"/>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300" name="Straight Arrow Connector 299">
            <a:extLst>
              <a:ext uri="{FF2B5EF4-FFF2-40B4-BE49-F238E27FC236}">
                <a16:creationId xmlns:a16="http://schemas.microsoft.com/office/drawing/2014/main" xmlns="" id="{985F1C62-6206-4354-9504-F822788FB4DA}"/>
              </a:ext>
            </a:extLst>
          </p:cNvPr>
          <p:cNvCxnSpPr>
            <a:cxnSpLocks/>
          </p:cNvCxnSpPr>
          <p:nvPr/>
        </p:nvCxnSpPr>
        <p:spPr>
          <a:xfrm>
            <a:off x="9705088" y="3749253"/>
            <a:ext cx="6061" cy="444864"/>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303" name="Straight Arrow Connector 302">
            <a:extLst>
              <a:ext uri="{FF2B5EF4-FFF2-40B4-BE49-F238E27FC236}">
                <a16:creationId xmlns:a16="http://schemas.microsoft.com/office/drawing/2014/main" xmlns="" id="{BDFF1536-B7DA-41CB-BE60-5172279BB597}"/>
              </a:ext>
            </a:extLst>
          </p:cNvPr>
          <p:cNvCxnSpPr>
            <a:cxnSpLocks/>
            <a:endCxn id="75" idx="0"/>
          </p:cNvCxnSpPr>
          <p:nvPr/>
        </p:nvCxnSpPr>
        <p:spPr>
          <a:xfrm flipH="1">
            <a:off x="6629305" y="3078995"/>
            <a:ext cx="11270" cy="264934"/>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318" name="Rectangle 317"/>
          <p:cNvSpPr/>
          <p:nvPr/>
        </p:nvSpPr>
        <p:spPr>
          <a:xfrm>
            <a:off x="5880284" y="2388924"/>
            <a:ext cx="1509013" cy="66885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b="1" dirty="0">
                <a:solidFill>
                  <a:schemeClr val="tx1"/>
                </a:solidFill>
              </a:rPr>
              <a:t>case history requested from </a:t>
            </a:r>
            <a:r>
              <a:rPr lang="en-GB" sz="1600" b="1" dirty="0">
                <a:solidFill>
                  <a:srgbClr val="FF0000"/>
                </a:solidFill>
              </a:rPr>
              <a:t>LA/HIA/HA</a:t>
            </a:r>
            <a:endParaRPr lang="en-GB" sz="1600" dirty="0">
              <a:solidFill>
                <a:srgbClr val="F159A5"/>
              </a:solidFill>
            </a:endParaRPr>
          </a:p>
        </p:txBody>
      </p:sp>
      <p:sp>
        <p:nvSpPr>
          <p:cNvPr id="317" name="Rectangle 316">
            <a:extLst>
              <a:ext uri="{FF2B5EF4-FFF2-40B4-BE49-F238E27FC236}">
                <a16:creationId xmlns:a16="http://schemas.microsoft.com/office/drawing/2014/main" xmlns="" id="{0DABE854-FDB8-433D-B0BE-1BC8A0CD34E4}"/>
              </a:ext>
            </a:extLst>
          </p:cNvPr>
          <p:cNvSpPr/>
          <p:nvPr/>
        </p:nvSpPr>
        <p:spPr>
          <a:xfrm>
            <a:off x="8878901" y="3236260"/>
            <a:ext cx="1575183" cy="70583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rPr>
              <a:t>discuss </a:t>
            </a:r>
            <a:r>
              <a:rPr lang="en-GB" sz="1200" b="1" dirty="0">
                <a:solidFill>
                  <a:schemeClr val="tx1"/>
                </a:solidFill>
              </a:rPr>
              <a:t>&amp; </a:t>
            </a:r>
            <a:r>
              <a:rPr lang="en-GB" sz="1600" b="1" dirty="0">
                <a:solidFill>
                  <a:schemeClr val="tx1"/>
                </a:solidFill>
              </a:rPr>
              <a:t>agree remedy with customer</a:t>
            </a:r>
          </a:p>
        </p:txBody>
      </p:sp>
      <p:sp>
        <p:nvSpPr>
          <p:cNvPr id="337" name="Flowchart: Document 336">
            <a:extLst>
              <a:ext uri="{FF2B5EF4-FFF2-40B4-BE49-F238E27FC236}">
                <a16:creationId xmlns:a16="http://schemas.microsoft.com/office/drawing/2014/main" xmlns="" id="{08DC086C-63E1-42E6-8666-B4CA3351EAF7}"/>
              </a:ext>
            </a:extLst>
          </p:cNvPr>
          <p:cNvSpPr/>
          <p:nvPr/>
        </p:nvSpPr>
        <p:spPr>
          <a:xfrm>
            <a:off x="8918402" y="4164062"/>
            <a:ext cx="1593793" cy="812664"/>
          </a:xfrm>
          <a:prstGeom prst="flowChartDocument">
            <a:avLst/>
          </a:prstGeom>
          <a:solidFill>
            <a:schemeClr val="accent4">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endParaRPr>
          </a:p>
          <a:p>
            <a:r>
              <a:rPr lang="en-GB" sz="1400" b="1" dirty="0">
                <a:solidFill>
                  <a:schemeClr val="tx1"/>
                </a:solidFill>
              </a:rPr>
              <a:t>recommendations </a:t>
            </a:r>
          </a:p>
          <a:p>
            <a:pPr algn="ctr">
              <a:defRPr/>
            </a:pPr>
            <a:r>
              <a:rPr lang="en-GB" sz="1600" b="1" dirty="0">
                <a:solidFill>
                  <a:schemeClr val="tx1"/>
                </a:solidFill>
              </a:rPr>
              <a:t>and report sent to </a:t>
            </a:r>
            <a:r>
              <a:rPr lang="en-GB" sz="1600" b="1" dirty="0">
                <a:solidFill>
                  <a:srgbClr val="FF0000"/>
                </a:solidFill>
              </a:rPr>
              <a:t>LA/HIA/HA</a:t>
            </a:r>
            <a:endParaRPr lang="en-GB" sz="1600" dirty="0">
              <a:solidFill>
                <a:srgbClr val="F159A5"/>
              </a:solidFill>
            </a:endParaRPr>
          </a:p>
          <a:p>
            <a:pPr algn="ctr"/>
            <a:endParaRPr lang="en-GB" sz="2800" b="1" dirty="0">
              <a:solidFill>
                <a:schemeClr val="tx1"/>
              </a:solidFill>
            </a:endParaRPr>
          </a:p>
        </p:txBody>
      </p:sp>
      <p:sp>
        <p:nvSpPr>
          <p:cNvPr id="354" name="Rectangle 353">
            <a:extLst>
              <a:ext uri="{FF2B5EF4-FFF2-40B4-BE49-F238E27FC236}">
                <a16:creationId xmlns:a16="http://schemas.microsoft.com/office/drawing/2014/main" xmlns="" id="{11A66968-741A-4D14-956D-B8DBD8D1DB7A}"/>
              </a:ext>
            </a:extLst>
          </p:cNvPr>
          <p:cNvSpPr/>
          <p:nvPr/>
        </p:nvSpPr>
        <p:spPr>
          <a:xfrm>
            <a:off x="5950778" y="5915545"/>
            <a:ext cx="2784385" cy="751263"/>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INCIC mediate a settlement offer between both parties and send offer to customer with ADR option. </a:t>
            </a:r>
          </a:p>
        </p:txBody>
      </p:sp>
      <p:sp>
        <p:nvSpPr>
          <p:cNvPr id="153" name="Flowchart: Connector 152"/>
          <p:cNvSpPr/>
          <p:nvPr/>
        </p:nvSpPr>
        <p:spPr>
          <a:xfrm>
            <a:off x="3451115" y="3512248"/>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3</a:t>
            </a:r>
          </a:p>
          <a:p>
            <a:pPr algn="ctr"/>
            <a:r>
              <a:rPr lang="en-GB" sz="1600" b="1" dirty="0">
                <a:solidFill>
                  <a:srgbClr val="FF0000"/>
                </a:solidFill>
              </a:rPr>
              <a:t>3</a:t>
            </a:r>
          </a:p>
        </p:txBody>
      </p:sp>
      <p:sp>
        <p:nvSpPr>
          <p:cNvPr id="77" name="TextBox 76">
            <a:extLst>
              <a:ext uri="{FF2B5EF4-FFF2-40B4-BE49-F238E27FC236}">
                <a16:creationId xmlns:a16="http://schemas.microsoft.com/office/drawing/2014/main" xmlns="" id="{1C7376EC-7290-4EB3-A135-8FF5199E0E0B}"/>
              </a:ext>
            </a:extLst>
          </p:cNvPr>
          <p:cNvSpPr txBox="1"/>
          <p:nvPr/>
        </p:nvSpPr>
        <p:spPr>
          <a:xfrm>
            <a:off x="4814388" y="5673368"/>
            <a:ext cx="602252" cy="338554"/>
          </a:xfrm>
          <a:prstGeom prst="rect">
            <a:avLst/>
          </a:prstGeom>
          <a:noFill/>
        </p:spPr>
        <p:txBody>
          <a:bodyPr wrap="square" rtlCol="0">
            <a:spAutoFit/>
          </a:bodyPr>
          <a:lstStyle/>
          <a:p>
            <a:r>
              <a:rPr lang="en-GB" sz="1600" b="1" dirty="0"/>
              <a:t>NO</a:t>
            </a:r>
          </a:p>
        </p:txBody>
      </p:sp>
      <p:cxnSp>
        <p:nvCxnSpPr>
          <p:cNvPr id="78" name="Straight Arrow Connector 77">
            <a:extLst>
              <a:ext uri="{FF2B5EF4-FFF2-40B4-BE49-F238E27FC236}">
                <a16:creationId xmlns:a16="http://schemas.microsoft.com/office/drawing/2014/main" xmlns="" id="{654C25B7-C0FE-48B0-95DD-6FDF7759498F}"/>
              </a:ext>
            </a:extLst>
          </p:cNvPr>
          <p:cNvCxnSpPr>
            <a:cxnSpLocks/>
          </p:cNvCxnSpPr>
          <p:nvPr/>
        </p:nvCxnSpPr>
        <p:spPr>
          <a:xfrm flipH="1" flipV="1">
            <a:off x="3619682" y="6291177"/>
            <a:ext cx="287142" cy="1"/>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79" name="Straight Arrow Connector 78">
            <a:extLst>
              <a:ext uri="{FF2B5EF4-FFF2-40B4-BE49-F238E27FC236}">
                <a16:creationId xmlns:a16="http://schemas.microsoft.com/office/drawing/2014/main" xmlns="" id="{654C25B7-C0FE-48B0-95DD-6FDF7759498F}"/>
              </a:ext>
            </a:extLst>
          </p:cNvPr>
          <p:cNvCxnSpPr>
            <a:cxnSpLocks/>
            <a:stCxn id="354" idx="1"/>
            <a:endCxn id="327" idx="3"/>
          </p:cNvCxnSpPr>
          <p:nvPr/>
        </p:nvCxnSpPr>
        <p:spPr>
          <a:xfrm flipH="1" flipV="1">
            <a:off x="5683335" y="6291176"/>
            <a:ext cx="267443" cy="1"/>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cxnSp>
        <p:nvCxnSpPr>
          <p:cNvPr id="4" name="Elbow Connector 3"/>
          <p:cNvCxnSpPr>
            <a:stCxn id="193" idx="0"/>
          </p:cNvCxnSpPr>
          <p:nvPr/>
        </p:nvCxnSpPr>
        <p:spPr>
          <a:xfrm rot="5400000" flipH="1" flipV="1">
            <a:off x="8267042" y="2560425"/>
            <a:ext cx="599051" cy="854968"/>
          </a:xfrm>
          <a:prstGeom prst="bentConnector2">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71" name="TextBox 70">
            <a:extLst>
              <a:ext uri="{FF2B5EF4-FFF2-40B4-BE49-F238E27FC236}">
                <a16:creationId xmlns:a16="http://schemas.microsoft.com/office/drawing/2014/main" xmlns="" id="{084AFE2B-0987-4045-8128-CA4656A0A9DB}"/>
              </a:ext>
            </a:extLst>
          </p:cNvPr>
          <p:cNvSpPr txBox="1"/>
          <p:nvPr/>
        </p:nvSpPr>
        <p:spPr>
          <a:xfrm>
            <a:off x="8413187" y="3171975"/>
            <a:ext cx="462410" cy="338554"/>
          </a:xfrm>
          <a:prstGeom prst="rect">
            <a:avLst/>
          </a:prstGeom>
          <a:noFill/>
        </p:spPr>
        <p:txBody>
          <a:bodyPr wrap="square" rtlCol="0">
            <a:spAutoFit/>
          </a:bodyPr>
          <a:lstStyle/>
          <a:p>
            <a:r>
              <a:rPr lang="en-GB" sz="1600" b="1" dirty="0"/>
              <a:t>NO</a:t>
            </a:r>
          </a:p>
        </p:txBody>
      </p:sp>
      <p:sp>
        <p:nvSpPr>
          <p:cNvPr id="75" name="Flowchart: Predefined Process 74">
            <a:extLst>
              <a:ext uri="{FF2B5EF4-FFF2-40B4-BE49-F238E27FC236}">
                <a16:creationId xmlns:a16="http://schemas.microsoft.com/office/drawing/2014/main" xmlns="" id="{AF901192-5BA7-410A-9547-B5FB73C52DDB}"/>
              </a:ext>
            </a:extLst>
          </p:cNvPr>
          <p:cNvSpPr/>
          <p:nvPr/>
        </p:nvSpPr>
        <p:spPr>
          <a:xfrm>
            <a:off x="5924453" y="3343929"/>
            <a:ext cx="1409703" cy="735635"/>
          </a:xfrm>
          <a:prstGeom prst="flowChartPredefined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Desktop Review</a:t>
            </a:r>
            <a:endParaRPr lang="en-GB" sz="1600" dirty="0"/>
          </a:p>
        </p:txBody>
      </p:sp>
      <p:sp>
        <p:nvSpPr>
          <p:cNvPr id="84" name="Flowchart: Decision 83">
            <a:extLst>
              <a:ext uri="{FF2B5EF4-FFF2-40B4-BE49-F238E27FC236}">
                <a16:creationId xmlns:a16="http://schemas.microsoft.com/office/drawing/2014/main" xmlns="" id="{17B359F1-5A19-4AAD-A0A5-6215A46CF724}"/>
              </a:ext>
            </a:extLst>
          </p:cNvPr>
          <p:cNvSpPr/>
          <p:nvPr/>
        </p:nvSpPr>
        <p:spPr>
          <a:xfrm>
            <a:off x="8822934" y="5177961"/>
            <a:ext cx="1804276" cy="833961"/>
          </a:xfrm>
          <a:prstGeom prst="flowChartDecision">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Agree to mediate?</a:t>
            </a:r>
            <a:endParaRPr lang="en-GB" sz="1400" dirty="0"/>
          </a:p>
        </p:txBody>
      </p:sp>
      <p:cxnSp>
        <p:nvCxnSpPr>
          <p:cNvPr id="86" name="Elbow Connector 85"/>
          <p:cNvCxnSpPr>
            <a:stCxn id="84" idx="2"/>
          </p:cNvCxnSpPr>
          <p:nvPr/>
        </p:nvCxnSpPr>
        <p:spPr>
          <a:xfrm rot="5400000">
            <a:off x="9102517" y="5655639"/>
            <a:ext cx="266273" cy="978838"/>
          </a:xfrm>
          <a:prstGeom prst="bentConnector2">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102" name="TextBox 101">
            <a:extLst>
              <a:ext uri="{FF2B5EF4-FFF2-40B4-BE49-F238E27FC236}">
                <a16:creationId xmlns:a16="http://schemas.microsoft.com/office/drawing/2014/main" xmlns="" id="{1C7376EC-7290-4EB3-A135-8FF5199E0E0B}"/>
              </a:ext>
            </a:extLst>
          </p:cNvPr>
          <p:cNvSpPr txBox="1"/>
          <p:nvPr/>
        </p:nvSpPr>
        <p:spPr>
          <a:xfrm>
            <a:off x="8520643" y="5207628"/>
            <a:ext cx="602252" cy="338554"/>
          </a:xfrm>
          <a:prstGeom prst="rect">
            <a:avLst/>
          </a:prstGeom>
          <a:noFill/>
        </p:spPr>
        <p:txBody>
          <a:bodyPr wrap="square" rtlCol="0">
            <a:spAutoFit/>
          </a:bodyPr>
          <a:lstStyle/>
          <a:p>
            <a:r>
              <a:rPr lang="en-GB" sz="1600" b="1" dirty="0"/>
              <a:t>NO</a:t>
            </a:r>
          </a:p>
        </p:txBody>
      </p:sp>
      <p:sp>
        <p:nvSpPr>
          <p:cNvPr id="103" name="TextBox 102">
            <a:extLst>
              <a:ext uri="{FF2B5EF4-FFF2-40B4-BE49-F238E27FC236}">
                <a16:creationId xmlns:a16="http://schemas.microsoft.com/office/drawing/2014/main" xmlns="" id="{F3B88246-E8BE-4DF1-A591-902BC2FC72A4}"/>
              </a:ext>
            </a:extLst>
          </p:cNvPr>
          <p:cNvSpPr txBox="1"/>
          <p:nvPr/>
        </p:nvSpPr>
        <p:spPr>
          <a:xfrm>
            <a:off x="9388696" y="6341304"/>
            <a:ext cx="602252" cy="338554"/>
          </a:xfrm>
          <a:prstGeom prst="rect">
            <a:avLst/>
          </a:prstGeom>
          <a:noFill/>
        </p:spPr>
        <p:txBody>
          <a:bodyPr wrap="square" rtlCol="0">
            <a:spAutoFit/>
          </a:bodyPr>
          <a:lstStyle/>
          <a:p>
            <a:r>
              <a:rPr lang="en-GB" sz="1600" b="1" dirty="0"/>
              <a:t>YES</a:t>
            </a:r>
          </a:p>
        </p:txBody>
      </p:sp>
      <p:cxnSp>
        <p:nvCxnSpPr>
          <p:cNvPr id="231" name="Straight Connector 230"/>
          <p:cNvCxnSpPr>
            <a:stCxn id="153" idx="2"/>
            <a:endCxn id="153" idx="6"/>
          </p:cNvCxnSpPr>
          <p:nvPr/>
        </p:nvCxnSpPr>
        <p:spPr>
          <a:xfrm>
            <a:off x="3451115" y="3749253"/>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118" name="Flowchart: Connector 117"/>
          <p:cNvSpPr/>
          <p:nvPr/>
        </p:nvSpPr>
        <p:spPr>
          <a:xfrm>
            <a:off x="11394730" y="4068894"/>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7</a:t>
            </a:r>
          </a:p>
          <a:p>
            <a:pPr algn="ctr"/>
            <a:r>
              <a:rPr lang="en-GB" sz="1600" b="1" dirty="0">
                <a:solidFill>
                  <a:srgbClr val="FF0000"/>
                </a:solidFill>
              </a:rPr>
              <a:t>15</a:t>
            </a:r>
          </a:p>
        </p:txBody>
      </p:sp>
      <p:sp>
        <p:nvSpPr>
          <p:cNvPr id="119" name="Flowchart: Connector 118"/>
          <p:cNvSpPr/>
          <p:nvPr/>
        </p:nvSpPr>
        <p:spPr>
          <a:xfrm>
            <a:off x="6948326" y="2813424"/>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5</a:t>
            </a:r>
          </a:p>
          <a:p>
            <a:pPr algn="ctr"/>
            <a:r>
              <a:rPr lang="en-GB" sz="1600" b="1" dirty="0">
                <a:solidFill>
                  <a:srgbClr val="FF0000"/>
                </a:solidFill>
              </a:rPr>
              <a:t>13</a:t>
            </a:r>
          </a:p>
        </p:txBody>
      </p:sp>
      <p:sp>
        <p:nvSpPr>
          <p:cNvPr id="120" name="Flowchart: Connector 119"/>
          <p:cNvSpPr/>
          <p:nvPr/>
        </p:nvSpPr>
        <p:spPr>
          <a:xfrm>
            <a:off x="4894047" y="2630855"/>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5</a:t>
            </a:r>
          </a:p>
          <a:p>
            <a:pPr algn="ctr"/>
            <a:r>
              <a:rPr lang="en-GB" sz="1600" b="1" dirty="0">
                <a:solidFill>
                  <a:srgbClr val="FF0000"/>
                </a:solidFill>
              </a:rPr>
              <a:t>8</a:t>
            </a:r>
          </a:p>
        </p:txBody>
      </p:sp>
      <p:cxnSp>
        <p:nvCxnSpPr>
          <p:cNvPr id="123" name="Straight Connector 122"/>
          <p:cNvCxnSpPr/>
          <p:nvPr/>
        </p:nvCxnSpPr>
        <p:spPr>
          <a:xfrm>
            <a:off x="6948326" y="3050429"/>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24" name="Straight Connector 123"/>
          <p:cNvCxnSpPr/>
          <p:nvPr/>
        </p:nvCxnSpPr>
        <p:spPr>
          <a:xfrm>
            <a:off x="4894047" y="2867860"/>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26" name="Straight Connector 125"/>
          <p:cNvCxnSpPr/>
          <p:nvPr/>
        </p:nvCxnSpPr>
        <p:spPr>
          <a:xfrm>
            <a:off x="11390361" y="4301349"/>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133" name="Flowchart: Connector 132"/>
          <p:cNvSpPr/>
          <p:nvPr/>
        </p:nvSpPr>
        <p:spPr>
          <a:xfrm>
            <a:off x="6831600" y="3842559"/>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5</a:t>
            </a:r>
          </a:p>
          <a:p>
            <a:pPr algn="ctr"/>
            <a:r>
              <a:rPr lang="en-GB" sz="1600" b="1" dirty="0">
                <a:solidFill>
                  <a:srgbClr val="FF0000"/>
                </a:solidFill>
              </a:rPr>
              <a:t>18</a:t>
            </a:r>
          </a:p>
        </p:txBody>
      </p:sp>
      <p:cxnSp>
        <p:nvCxnSpPr>
          <p:cNvPr id="127" name="Straight Connector 126"/>
          <p:cNvCxnSpPr/>
          <p:nvPr/>
        </p:nvCxnSpPr>
        <p:spPr>
          <a:xfrm>
            <a:off x="6842467" y="4088622"/>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134" name="Flowchart: Connector 133"/>
          <p:cNvSpPr/>
          <p:nvPr/>
        </p:nvSpPr>
        <p:spPr>
          <a:xfrm>
            <a:off x="9902251" y="3625434"/>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15</a:t>
            </a:r>
          </a:p>
          <a:p>
            <a:pPr algn="ctr"/>
            <a:r>
              <a:rPr lang="en-GB" sz="1600" b="1" dirty="0">
                <a:solidFill>
                  <a:srgbClr val="FF0000"/>
                </a:solidFill>
              </a:rPr>
              <a:t>33</a:t>
            </a:r>
          </a:p>
        </p:txBody>
      </p:sp>
      <p:cxnSp>
        <p:nvCxnSpPr>
          <p:cNvPr id="122" name="Straight Connector 121"/>
          <p:cNvCxnSpPr/>
          <p:nvPr/>
        </p:nvCxnSpPr>
        <p:spPr>
          <a:xfrm>
            <a:off x="9894416" y="3874095"/>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302" name="Straight Arrow Connector 301">
            <a:extLst>
              <a:ext uri="{FF2B5EF4-FFF2-40B4-BE49-F238E27FC236}">
                <a16:creationId xmlns:a16="http://schemas.microsoft.com/office/drawing/2014/main" xmlns="" id="{0509F77D-2A7D-4C0F-AB62-292181B944DD}"/>
              </a:ext>
            </a:extLst>
          </p:cNvPr>
          <p:cNvCxnSpPr>
            <a:cxnSpLocks/>
          </p:cNvCxnSpPr>
          <p:nvPr/>
        </p:nvCxnSpPr>
        <p:spPr>
          <a:xfrm flipV="1">
            <a:off x="8644392" y="3704414"/>
            <a:ext cx="354755" cy="20076"/>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193" name="Flowchart: Decision 192">
            <a:extLst>
              <a:ext uri="{FF2B5EF4-FFF2-40B4-BE49-F238E27FC236}">
                <a16:creationId xmlns:a16="http://schemas.microsoft.com/office/drawing/2014/main" xmlns="" id="{17B359F1-5A19-4AAD-A0A5-6215A46CF724}"/>
              </a:ext>
            </a:extLst>
          </p:cNvPr>
          <p:cNvSpPr/>
          <p:nvPr/>
        </p:nvSpPr>
        <p:spPr>
          <a:xfrm>
            <a:off x="7543003" y="3287434"/>
            <a:ext cx="1192160" cy="833961"/>
          </a:xfrm>
          <a:prstGeom prst="flowChartDecision">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Site Visit?</a:t>
            </a:r>
            <a:endParaRPr lang="en-GB" sz="1400" dirty="0"/>
          </a:p>
        </p:txBody>
      </p:sp>
      <p:cxnSp>
        <p:nvCxnSpPr>
          <p:cNvPr id="76" name="Straight Arrow Connector 75">
            <a:extLst>
              <a:ext uri="{FF2B5EF4-FFF2-40B4-BE49-F238E27FC236}">
                <a16:creationId xmlns:a16="http://schemas.microsoft.com/office/drawing/2014/main" xmlns="" id="{0509F77D-2A7D-4C0F-AB62-292181B944DD}"/>
              </a:ext>
            </a:extLst>
          </p:cNvPr>
          <p:cNvCxnSpPr>
            <a:cxnSpLocks/>
            <a:stCxn id="75" idx="3"/>
          </p:cNvCxnSpPr>
          <p:nvPr/>
        </p:nvCxnSpPr>
        <p:spPr>
          <a:xfrm>
            <a:off x="7334156" y="3711747"/>
            <a:ext cx="315603" cy="3539"/>
          </a:xfrm>
          <a:prstGeom prst="straightConnector1">
            <a:avLst/>
          </a:prstGeom>
          <a:ln w="76200">
            <a:solidFill>
              <a:schemeClr val="accent6">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135" name="Flowchart: Connector 134"/>
          <p:cNvSpPr/>
          <p:nvPr/>
        </p:nvSpPr>
        <p:spPr>
          <a:xfrm>
            <a:off x="9860814" y="4764652"/>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10</a:t>
            </a:r>
          </a:p>
          <a:p>
            <a:pPr algn="ctr"/>
            <a:r>
              <a:rPr lang="en-GB" sz="1600" b="1" dirty="0">
                <a:solidFill>
                  <a:srgbClr val="FF0000"/>
                </a:solidFill>
              </a:rPr>
              <a:t>43</a:t>
            </a:r>
          </a:p>
        </p:txBody>
      </p:sp>
      <p:cxnSp>
        <p:nvCxnSpPr>
          <p:cNvPr id="125" name="Straight Connector 124"/>
          <p:cNvCxnSpPr/>
          <p:nvPr/>
        </p:nvCxnSpPr>
        <p:spPr>
          <a:xfrm>
            <a:off x="9860814" y="5001657"/>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137" name="Flowchart: Connector 136"/>
          <p:cNvSpPr/>
          <p:nvPr/>
        </p:nvSpPr>
        <p:spPr>
          <a:xfrm>
            <a:off x="3249551" y="6341407"/>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10</a:t>
            </a:r>
          </a:p>
          <a:p>
            <a:pPr algn="ctr"/>
            <a:r>
              <a:rPr lang="en-GB" sz="1600" b="1" dirty="0">
                <a:solidFill>
                  <a:srgbClr val="FF0000"/>
                </a:solidFill>
              </a:rPr>
              <a:t>63</a:t>
            </a:r>
          </a:p>
        </p:txBody>
      </p:sp>
      <p:sp>
        <p:nvSpPr>
          <p:cNvPr id="138" name="Flowchart: Connector 137"/>
          <p:cNvSpPr/>
          <p:nvPr/>
        </p:nvSpPr>
        <p:spPr>
          <a:xfrm>
            <a:off x="8599408" y="6341407"/>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10 53</a:t>
            </a:r>
          </a:p>
        </p:txBody>
      </p:sp>
      <p:cxnSp>
        <p:nvCxnSpPr>
          <p:cNvPr id="129" name="Straight Connector 128"/>
          <p:cNvCxnSpPr>
            <a:endCxn id="138" idx="6"/>
          </p:cNvCxnSpPr>
          <p:nvPr/>
        </p:nvCxnSpPr>
        <p:spPr>
          <a:xfrm>
            <a:off x="8619559" y="6578412"/>
            <a:ext cx="769137"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31" name="Straight Connector 130"/>
          <p:cNvCxnSpPr/>
          <p:nvPr/>
        </p:nvCxnSpPr>
        <p:spPr>
          <a:xfrm>
            <a:off x="3250797" y="6578412"/>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88" name="TextBox 87"/>
          <p:cNvSpPr txBox="1"/>
          <p:nvPr/>
        </p:nvSpPr>
        <p:spPr>
          <a:xfrm>
            <a:off x="2762222" y="252734"/>
            <a:ext cx="5919890" cy="646331"/>
          </a:xfrm>
          <a:prstGeom prst="rect">
            <a:avLst/>
          </a:prstGeom>
          <a:noFill/>
        </p:spPr>
        <p:txBody>
          <a:bodyPr wrap="none" rtlCol="0">
            <a:spAutoFit/>
          </a:bodyPr>
          <a:lstStyle/>
          <a:p>
            <a:r>
              <a:rPr lang="en-GB" sz="3600" b="1" dirty="0"/>
              <a:t> </a:t>
            </a:r>
            <a:r>
              <a:rPr lang="en-GB" sz="3600" b="1" dirty="0">
                <a:solidFill>
                  <a:srgbClr val="FF0000"/>
                </a:solidFill>
              </a:rPr>
              <a:t> </a:t>
            </a:r>
            <a:r>
              <a:rPr lang="en-GB" sz="3600" b="1" dirty="0"/>
              <a:t>Complaints Handling Process</a:t>
            </a:r>
          </a:p>
        </p:txBody>
      </p:sp>
      <p:sp>
        <p:nvSpPr>
          <p:cNvPr id="89" name="24-Point Star 88"/>
          <p:cNvSpPr/>
          <p:nvPr/>
        </p:nvSpPr>
        <p:spPr>
          <a:xfrm>
            <a:off x="10512195" y="5385914"/>
            <a:ext cx="1576989" cy="1429399"/>
          </a:xfrm>
          <a:prstGeom prst="star2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bg1"/>
                </a:solidFill>
              </a:rPr>
              <a:t>Target to complete:</a:t>
            </a:r>
          </a:p>
          <a:p>
            <a:pPr algn="ctr"/>
            <a:r>
              <a:rPr lang="en-GB" sz="1200" b="1" dirty="0">
                <a:solidFill>
                  <a:schemeClr val="bg1"/>
                </a:solidFill>
              </a:rPr>
              <a:t>3 months</a:t>
            </a:r>
          </a:p>
        </p:txBody>
      </p:sp>
      <p:sp>
        <p:nvSpPr>
          <p:cNvPr id="90" name="Flowchart: Connector 89"/>
          <p:cNvSpPr/>
          <p:nvPr/>
        </p:nvSpPr>
        <p:spPr>
          <a:xfrm>
            <a:off x="7359549" y="4316569"/>
            <a:ext cx="1299261" cy="815422"/>
          </a:xfrm>
          <a:prstGeom prst="flowChartConnector">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Working</a:t>
            </a:r>
            <a:endParaRPr lang="en-GB" sz="400" b="1" dirty="0">
              <a:solidFill>
                <a:srgbClr val="FF0000"/>
              </a:solidFill>
            </a:endParaRPr>
          </a:p>
          <a:p>
            <a:pPr algn="ctr"/>
            <a:endParaRPr lang="en-GB" sz="400" b="1" dirty="0">
              <a:solidFill>
                <a:srgbClr val="FF0000"/>
              </a:solidFill>
            </a:endParaRPr>
          </a:p>
          <a:p>
            <a:pPr algn="ctr"/>
            <a:r>
              <a:rPr lang="en-GB" sz="1600" b="1" dirty="0">
                <a:solidFill>
                  <a:srgbClr val="FF0000"/>
                </a:solidFill>
              </a:rPr>
              <a:t>Days</a:t>
            </a:r>
          </a:p>
        </p:txBody>
      </p:sp>
      <p:cxnSp>
        <p:nvCxnSpPr>
          <p:cNvPr id="91" name="Straight Connector 90"/>
          <p:cNvCxnSpPr>
            <a:endCxn id="90" idx="6"/>
          </p:cNvCxnSpPr>
          <p:nvPr/>
        </p:nvCxnSpPr>
        <p:spPr>
          <a:xfrm>
            <a:off x="7342970" y="4724280"/>
            <a:ext cx="1315840" cy="0"/>
          </a:xfrm>
          <a:prstGeom prst="line">
            <a:avLst/>
          </a:prstGeom>
          <a:ln w="28575">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56" name="Straight Arrow Connector 155">
            <a:extLst>
              <a:ext uri="{FF2B5EF4-FFF2-40B4-BE49-F238E27FC236}">
                <a16:creationId xmlns:a16="http://schemas.microsoft.com/office/drawing/2014/main" xmlns="" id="{63581E39-7745-41BD-9D99-9116E9D19646}"/>
              </a:ext>
            </a:extLst>
          </p:cNvPr>
          <p:cNvCxnSpPr>
            <a:cxnSpLocks/>
          </p:cNvCxnSpPr>
          <p:nvPr/>
        </p:nvCxnSpPr>
        <p:spPr>
          <a:xfrm>
            <a:off x="8622203" y="1714304"/>
            <a:ext cx="506787" cy="0"/>
          </a:xfrm>
          <a:prstGeom prst="straightConnector1">
            <a:avLst/>
          </a:prstGeom>
          <a:ln w="76200">
            <a:solidFill>
              <a:schemeClr val="accent2">
                <a:lumMod val="50000"/>
              </a:schemeClr>
            </a:solidFill>
            <a:tailEnd type="triangle"/>
          </a:ln>
        </p:spPr>
        <p:style>
          <a:lnRef idx="3">
            <a:schemeClr val="dk1"/>
          </a:lnRef>
          <a:fillRef idx="0">
            <a:schemeClr val="dk1"/>
          </a:fillRef>
          <a:effectRef idx="2">
            <a:schemeClr val="dk1"/>
          </a:effectRef>
          <a:fontRef idx="minor">
            <a:schemeClr val="tx1"/>
          </a:fontRef>
        </p:style>
      </p:cxnSp>
      <p:sp>
        <p:nvSpPr>
          <p:cNvPr id="128" name="Flowchart: Predefined Process 127">
            <a:extLst>
              <a:ext uri="{FF2B5EF4-FFF2-40B4-BE49-F238E27FC236}">
                <a16:creationId xmlns:a16="http://schemas.microsoft.com/office/drawing/2014/main" xmlns="" id="{AF901192-5BA7-410A-9547-B5FB73C52DDB}"/>
              </a:ext>
            </a:extLst>
          </p:cNvPr>
          <p:cNvSpPr/>
          <p:nvPr/>
        </p:nvSpPr>
        <p:spPr>
          <a:xfrm>
            <a:off x="7638808" y="1349633"/>
            <a:ext cx="1182961" cy="735635"/>
          </a:xfrm>
          <a:prstGeom prst="flowChartPredefinedProcess">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Desktop Review</a:t>
            </a:r>
            <a:endParaRPr lang="en-GB" sz="1600" dirty="0"/>
          </a:p>
        </p:txBody>
      </p:sp>
      <p:sp>
        <p:nvSpPr>
          <p:cNvPr id="92" name="Flowchart: Connector 91"/>
          <p:cNvSpPr/>
          <p:nvPr/>
        </p:nvSpPr>
        <p:spPr>
          <a:xfrm>
            <a:off x="5021996" y="5354265"/>
            <a:ext cx="789288" cy="474010"/>
          </a:xfrm>
          <a:prstGeom prst="flowChartConnector">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ctr"/>
            <a:r>
              <a:rPr lang="en-GB" sz="1600" b="1" dirty="0">
                <a:solidFill>
                  <a:srgbClr val="FF0000"/>
                </a:solidFill>
              </a:rPr>
              <a:t>12</a:t>
            </a:r>
          </a:p>
          <a:p>
            <a:pPr algn="ctr"/>
            <a:r>
              <a:rPr lang="en-GB" sz="1600" b="1" dirty="0">
                <a:solidFill>
                  <a:srgbClr val="FF0000"/>
                </a:solidFill>
              </a:rPr>
              <a:t>55</a:t>
            </a:r>
          </a:p>
        </p:txBody>
      </p:sp>
      <p:cxnSp>
        <p:nvCxnSpPr>
          <p:cNvPr id="93" name="Straight Connector 92"/>
          <p:cNvCxnSpPr/>
          <p:nvPr/>
        </p:nvCxnSpPr>
        <p:spPr>
          <a:xfrm>
            <a:off x="5027768" y="5589194"/>
            <a:ext cx="789288" cy="0"/>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sp>
        <p:nvSpPr>
          <p:cNvPr id="94" name="TextBox 93">
            <a:extLst>
              <a:ext uri="{FF2B5EF4-FFF2-40B4-BE49-F238E27FC236}">
                <a16:creationId xmlns:a16="http://schemas.microsoft.com/office/drawing/2014/main" xmlns="" id="{6F6C6791-09D7-4B29-9EE8-0F645FE52064}"/>
              </a:ext>
            </a:extLst>
          </p:cNvPr>
          <p:cNvSpPr txBox="1"/>
          <p:nvPr/>
        </p:nvSpPr>
        <p:spPr>
          <a:xfrm>
            <a:off x="99897" y="938638"/>
            <a:ext cx="3802402" cy="707886"/>
          </a:xfrm>
          <a:prstGeom prst="rect">
            <a:avLst/>
          </a:prstGeom>
          <a:noFill/>
        </p:spPr>
        <p:txBody>
          <a:bodyPr wrap="square" rtlCol="0">
            <a:spAutoFit/>
          </a:bodyPr>
          <a:lstStyle/>
          <a:p>
            <a:r>
              <a:rPr lang="en-GB" sz="2000" b="1" dirty="0"/>
              <a:t>Customer  Complaint </a:t>
            </a:r>
          </a:p>
          <a:p>
            <a:r>
              <a:rPr lang="en-GB" sz="2000" b="1" dirty="0"/>
              <a:t>sent to </a:t>
            </a:r>
            <a:r>
              <a:rPr lang="en-GB" sz="2000" b="1" dirty="0">
                <a:solidFill>
                  <a:srgbClr val="FF0000"/>
                </a:solidFill>
              </a:rPr>
              <a:t>LA/HIA/HA</a:t>
            </a:r>
            <a:r>
              <a:rPr lang="en-GB" sz="2000" b="1" dirty="0"/>
              <a:t>:</a:t>
            </a:r>
          </a:p>
        </p:txBody>
      </p:sp>
    </p:spTree>
    <p:extLst>
      <p:ext uri="{BB962C8B-B14F-4D97-AF65-F5344CB8AC3E}">
        <p14:creationId xmlns:p14="http://schemas.microsoft.com/office/powerpoint/2010/main" val="26757413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152" y="184606"/>
            <a:ext cx="10714224" cy="790789"/>
          </a:xfrm>
        </p:spPr>
        <p:txBody>
          <a:bodyPr>
            <a:noAutofit/>
          </a:bodyPr>
          <a:lstStyle/>
          <a:p>
            <a:r>
              <a:rPr lang="en-GB" sz="3600" b="1" i="1" spc="300" dirty="0">
                <a:solidFill>
                  <a:srgbClr val="009A46"/>
                </a:solidFill>
                <a:latin typeface="+mn-lt"/>
              </a:rPr>
              <a:t>Access Agreements</a:t>
            </a:r>
            <a:endParaRPr lang="en-GB" sz="3600" b="1" i="1" dirty="0">
              <a:solidFill>
                <a:srgbClr val="009A46"/>
              </a:solidFill>
              <a:latin typeface="+mn-lt"/>
            </a:endParaRPr>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695854" y="1644343"/>
            <a:ext cx="3003752" cy="3921739"/>
          </a:xfrm>
          <a:prstGeom prst="rect">
            <a:avLst/>
          </a:prstGeom>
        </p:spPr>
      </p:pic>
      <p:pic>
        <p:nvPicPr>
          <p:cNvPr id="5" name="Picture 4"/>
          <p:cNvPicPr>
            <a:picLocks noChangeAspect="1"/>
          </p:cNvPicPr>
          <p:nvPr/>
        </p:nvPicPr>
        <p:blipFill>
          <a:blip r:embed="rId5"/>
          <a:stretch>
            <a:fillRect/>
          </a:stretch>
        </p:blipFill>
        <p:spPr>
          <a:xfrm>
            <a:off x="4024953" y="1530814"/>
            <a:ext cx="3103868" cy="4382320"/>
          </a:xfrm>
          <a:prstGeom prst="rect">
            <a:avLst/>
          </a:prstGeom>
        </p:spPr>
      </p:pic>
      <p:sp>
        <p:nvSpPr>
          <p:cNvPr id="6" name="Rectangle 5"/>
          <p:cNvSpPr/>
          <p:nvPr/>
        </p:nvSpPr>
        <p:spPr>
          <a:xfrm>
            <a:off x="685800" y="1628775"/>
            <a:ext cx="3000375" cy="3990856"/>
          </a:xfrm>
          <a:prstGeom prst="rect">
            <a:avLst/>
          </a:prstGeom>
          <a:noFill/>
          <a:ln w="28575">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076700" y="1628775"/>
            <a:ext cx="3000375" cy="3990856"/>
          </a:xfrm>
          <a:prstGeom prst="rect">
            <a:avLst/>
          </a:prstGeom>
          <a:noFill/>
          <a:ln w="28575">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7143459" y="1815793"/>
            <a:ext cx="4729102" cy="3600986"/>
          </a:xfrm>
          <a:prstGeom prst="rect">
            <a:avLst/>
          </a:prstGeom>
          <a:noFill/>
        </p:spPr>
        <p:txBody>
          <a:bodyPr wrap="square">
            <a:spAutoFit/>
          </a:bodyPr>
          <a:lstStyle/>
          <a:p>
            <a:pPr marL="285750" indent="-285750">
              <a:buClr>
                <a:srgbClr val="FFC000"/>
              </a:buClr>
              <a:buSzPct val="150000"/>
              <a:buFont typeface="Wingdings" panose="05000000000000000000" pitchFamily="2" charset="2"/>
              <a:buChar char="§"/>
              <a:defRPr/>
            </a:pPr>
            <a:r>
              <a:rPr lang="en-GB" sz="2000" dirty="0"/>
              <a:t>Customers and Providers are required to sign an Access Agreement to use the DPS</a:t>
            </a:r>
          </a:p>
          <a:p>
            <a:pPr>
              <a:buClr>
                <a:srgbClr val="FFC000"/>
              </a:buClr>
              <a:buSzPct val="150000"/>
              <a:defRPr/>
            </a:pPr>
            <a:endParaRPr lang="en-GB" sz="400" dirty="0"/>
          </a:p>
          <a:p>
            <a:pPr>
              <a:buClr>
                <a:srgbClr val="FFC000"/>
              </a:buClr>
              <a:buSzPct val="150000"/>
              <a:defRPr/>
            </a:pPr>
            <a:endParaRPr lang="en-GB" sz="400" dirty="0"/>
          </a:p>
          <a:p>
            <a:pPr marL="285750" indent="-285750">
              <a:buClr>
                <a:srgbClr val="FFC000"/>
              </a:buClr>
              <a:buSzPct val="150000"/>
              <a:buFont typeface="Wingdings" panose="05000000000000000000" pitchFamily="2" charset="2"/>
              <a:buChar char="§"/>
              <a:defRPr/>
            </a:pPr>
            <a:r>
              <a:rPr lang="en-GB" sz="2000" dirty="0"/>
              <a:t>The Access Agreements lays out T&amp;Cs of the Agreement and the Customer provides projected annual spend. Providers agree to abide by the T&amp;Cs</a:t>
            </a:r>
          </a:p>
          <a:p>
            <a:pPr marL="285750" indent="-285750">
              <a:buClr>
                <a:srgbClr val="FFC000"/>
              </a:buClr>
              <a:buSzPct val="150000"/>
              <a:buFont typeface="Wingdings" panose="05000000000000000000" pitchFamily="2" charset="2"/>
              <a:buChar char="§"/>
              <a:defRPr/>
            </a:pPr>
            <a:endParaRPr lang="en-GB" sz="400" dirty="0"/>
          </a:p>
          <a:p>
            <a:pPr marL="285750" indent="-285750">
              <a:buClr>
                <a:srgbClr val="FFC000"/>
              </a:buClr>
              <a:buSzPct val="150000"/>
              <a:buFont typeface="Wingdings" panose="05000000000000000000" pitchFamily="2" charset="2"/>
              <a:buChar char="§"/>
              <a:defRPr/>
            </a:pPr>
            <a:endParaRPr lang="en-GB" sz="400" dirty="0"/>
          </a:p>
          <a:p>
            <a:pPr marL="285750" indent="-285750">
              <a:buClr>
                <a:srgbClr val="FFC000"/>
              </a:buClr>
              <a:buSzPct val="150000"/>
              <a:buFont typeface="Wingdings" panose="05000000000000000000" pitchFamily="2" charset="2"/>
              <a:buChar char="§"/>
              <a:defRPr/>
            </a:pPr>
            <a:r>
              <a:rPr lang="en-GB" sz="2000" dirty="0"/>
              <a:t>The Appendix lays out the requirements and services INCIC will provide to the customer</a:t>
            </a:r>
          </a:p>
          <a:p>
            <a:pPr marL="285750" indent="-285750">
              <a:buClr>
                <a:srgbClr val="FFC000"/>
              </a:buClr>
              <a:buSzPct val="150000"/>
              <a:buFont typeface="Wingdings" panose="05000000000000000000" pitchFamily="2" charset="2"/>
              <a:buChar char="§"/>
              <a:defRPr/>
            </a:pPr>
            <a:endParaRPr lang="en-GB" sz="400" dirty="0"/>
          </a:p>
          <a:p>
            <a:pPr marL="285750" indent="-285750">
              <a:buClr>
                <a:srgbClr val="FFC000"/>
              </a:buClr>
              <a:buSzPct val="150000"/>
              <a:buFont typeface="Wingdings" panose="05000000000000000000" pitchFamily="2" charset="2"/>
              <a:buChar char="§"/>
              <a:defRPr/>
            </a:pPr>
            <a:r>
              <a:rPr lang="en-GB" sz="2000" dirty="0"/>
              <a:t> The Provider agrees to the Appendix</a:t>
            </a:r>
          </a:p>
          <a:p>
            <a:pPr marL="285750" indent="-285750">
              <a:buClr>
                <a:srgbClr val="FFC000"/>
              </a:buClr>
              <a:buSzPct val="150000"/>
              <a:buFont typeface="Wingdings" panose="05000000000000000000" pitchFamily="2" charset="2"/>
              <a:buChar char="§"/>
              <a:defRPr/>
            </a:pPr>
            <a:endParaRPr lang="en-GB" sz="400" dirty="0"/>
          </a:p>
          <a:p>
            <a:pPr marL="285750" indent="-285750">
              <a:buClr>
                <a:srgbClr val="FFC000"/>
              </a:buClr>
              <a:buSzPct val="150000"/>
              <a:buFont typeface="Wingdings" panose="05000000000000000000" pitchFamily="2" charset="2"/>
              <a:buChar char="§"/>
              <a:defRPr/>
            </a:pPr>
            <a:endParaRPr lang="en-GB" sz="400" dirty="0"/>
          </a:p>
        </p:txBody>
      </p:sp>
      <p:sp>
        <p:nvSpPr>
          <p:cNvPr id="20" name="Rectangle 19"/>
          <p:cNvSpPr/>
          <p:nvPr/>
        </p:nvSpPr>
        <p:spPr>
          <a:xfrm>
            <a:off x="7180568" y="1628776"/>
            <a:ext cx="4663241" cy="3990856"/>
          </a:xfrm>
          <a:prstGeom prst="rect">
            <a:avLst/>
          </a:prstGeom>
          <a:noFill/>
          <a:ln w="28575">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44944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152" y="184606"/>
            <a:ext cx="10714224" cy="790789"/>
          </a:xfrm>
        </p:spPr>
        <p:txBody>
          <a:bodyPr>
            <a:noAutofit/>
          </a:bodyPr>
          <a:lstStyle/>
          <a:p>
            <a:r>
              <a:rPr lang="en-GB" sz="3600" b="1" i="1" spc="300" dirty="0">
                <a:solidFill>
                  <a:srgbClr val="009A46"/>
                </a:solidFill>
                <a:latin typeface="+mn-lt"/>
              </a:rPr>
              <a:t>Questions &amp; Answers</a:t>
            </a:r>
            <a:endParaRPr lang="en-GB" sz="3600" b="1" i="1" dirty="0">
              <a:solidFill>
                <a:srgbClr val="009A46"/>
              </a:solidFill>
              <a:latin typeface="+mn-lt"/>
            </a:endParaRPr>
          </a:p>
        </p:txBody>
      </p:sp>
      <p:sp>
        <p:nvSpPr>
          <p:cNvPr id="7" name="TextBox 6"/>
          <p:cNvSpPr txBox="1"/>
          <p:nvPr/>
        </p:nvSpPr>
        <p:spPr>
          <a:xfrm>
            <a:off x="9529823" y="6210420"/>
            <a:ext cx="1844800" cy="369332"/>
          </a:xfrm>
          <a:prstGeom prst="rect">
            <a:avLst/>
          </a:prstGeom>
          <a:noFill/>
        </p:spPr>
        <p:txBody>
          <a:bodyPr wrap="none" rtlCol="0">
            <a:spAutoFit/>
          </a:bodyPr>
          <a:lstStyle/>
          <a:p>
            <a:r>
              <a:rPr lang="en-GB" dirty="0"/>
              <a:t>www.incic.org.uk</a:t>
            </a:r>
          </a:p>
        </p:txBody>
      </p:sp>
      <p:cxnSp>
        <p:nvCxnSpPr>
          <p:cNvPr id="13" name="Straight Connector 12"/>
          <p:cNvCxnSpPr/>
          <p:nvPr/>
        </p:nvCxnSpPr>
        <p:spPr>
          <a:xfrm>
            <a:off x="304801" y="5886450"/>
            <a:ext cx="11582399"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304801" y="1489790"/>
            <a:ext cx="11582399" cy="5635"/>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25" y="6045814"/>
            <a:ext cx="1295929" cy="649228"/>
          </a:xfrm>
          <a:prstGeom prst="rect">
            <a:avLst/>
          </a:prstGeom>
        </p:spPr>
      </p:pic>
      <p:pic>
        <p:nvPicPr>
          <p:cNvPr id="16" name="Picture 1" descr="INC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0784" y="261019"/>
            <a:ext cx="2923025" cy="74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3"/>
          <p:cNvSpPr txBox="1">
            <a:spLocks noChangeArrowheads="1"/>
          </p:cNvSpPr>
          <p:nvPr/>
        </p:nvSpPr>
        <p:spPr bwMode="auto">
          <a:xfrm>
            <a:off x="3014911" y="2957336"/>
            <a:ext cx="53134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i="1" dirty="0">
                <a:latin typeface="Arial" panose="020B0604020202020204" pitchFamily="34" charset="0"/>
              </a:rPr>
              <a:t>Your questions are invited</a:t>
            </a:r>
          </a:p>
        </p:txBody>
      </p:sp>
    </p:spTree>
    <p:extLst>
      <p:ext uri="{BB962C8B-B14F-4D97-AF65-F5344CB8AC3E}">
        <p14:creationId xmlns:p14="http://schemas.microsoft.com/office/powerpoint/2010/main" val="16753388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12064</TotalTime>
  <Words>1359</Words>
  <Application>Microsoft Office PowerPoint</Application>
  <PresentationFormat>Custom</PresentationFormat>
  <Paragraphs>293</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About INCIC</vt:lpstr>
      <vt:lpstr>PowerPoint Presentation</vt:lpstr>
      <vt:lpstr>What is a Dynamic Purchasing System (DPS)?</vt:lpstr>
      <vt:lpstr>What is a Dynamic Purchasing System (DPS)?</vt:lpstr>
      <vt:lpstr>PowerPoint Presentation</vt:lpstr>
      <vt:lpstr>PowerPoint Presentation</vt:lpstr>
      <vt:lpstr>PowerPoint Presentation</vt:lpstr>
      <vt:lpstr>PowerPoint Presentation</vt:lpstr>
      <vt:lpstr>Provider Registration Process for DPS</vt:lpstr>
      <vt:lpstr>TrustMark</vt:lpstr>
      <vt:lpstr>PowerPoint Presentation</vt:lpstr>
      <vt:lpstr>PowerPoint Presentation</vt:lpstr>
      <vt:lpstr>Access Agreements</vt:lpstr>
      <vt:lpstr>Questions &amp; Answers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Hines</dc:creator>
  <cp:lastModifiedBy>Jon Hines</cp:lastModifiedBy>
  <cp:revision>223</cp:revision>
  <cp:lastPrinted>2018-01-15T19:17:19Z</cp:lastPrinted>
  <dcterms:created xsi:type="dcterms:W3CDTF">2017-06-12T08:26:41Z</dcterms:created>
  <dcterms:modified xsi:type="dcterms:W3CDTF">2018-07-06T08:38:34Z</dcterms:modified>
</cp:coreProperties>
</file>